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72" r:id="rId2"/>
    <p:sldId id="256" r:id="rId3"/>
    <p:sldId id="257" r:id="rId4"/>
    <p:sldId id="280" r:id="rId5"/>
    <p:sldId id="281" r:id="rId6"/>
    <p:sldId id="282" r:id="rId7"/>
    <p:sldId id="283" r:id="rId8"/>
    <p:sldId id="258" r:id="rId9"/>
    <p:sldId id="260" r:id="rId10"/>
    <p:sldId id="261" r:id="rId11"/>
    <p:sldId id="264" r:id="rId12"/>
    <p:sldId id="265" r:id="rId13"/>
    <p:sldId id="267" r:id="rId14"/>
    <p:sldId id="270" r:id="rId15"/>
    <p:sldId id="273" r:id="rId16"/>
    <p:sldId id="274" r:id="rId17"/>
    <p:sldId id="275" r:id="rId18"/>
    <p:sldId id="276" r:id="rId19"/>
    <p:sldId id="277" r:id="rId20"/>
    <p:sldId id="278" r:id="rId21"/>
    <p:sldId id="279"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1326" y="3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17DFC7-7F22-4CD8-B473-F48ADCA12E73}"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ru-RU"/>
        </a:p>
      </dgm:t>
    </dgm:pt>
    <dgm:pt modelId="{259B0A2B-AB19-499C-A28E-1956E0CC318C}">
      <dgm:prSet phldrT="[Текст]" custT="1"/>
      <dgm:spPr>
        <a:solidFill>
          <a:schemeClr val="tx2">
            <a:lumMod val="20000"/>
            <a:lumOff val="80000"/>
          </a:schemeClr>
        </a:solidFill>
      </dgm:spPr>
      <dgm:t>
        <a:bodyPr/>
        <a:lstStyle/>
        <a:p>
          <a:pPr algn="just"/>
          <a:r>
            <a:rPr lang="en-US" sz="2400" b="1" dirty="0" smtClean="0">
              <a:solidFill>
                <a:schemeClr val="tx1"/>
              </a:solidFill>
              <a:latin typeface="Arial" pitchFamily="34" charset="0"/>
              <a:cs typeface="Arial" pitchFamily="34" charset="0"/>
            </a:rPr>
            <a:t>that learning is facilitated if the learner discovers rather than remembers or repeats;</a:t>
          </a:r>
          <a:endParaRPr lang="ru-RU" sz="2400" b="1" dirty="0">
            <a:solidFill>
              <a:schemeClr val="tx1"/>
            </a:solidFill>
            <a:latin typeface="Arial" pitchFamily="34" charset="0"/>
            <a:cs typeface="Arial" pitchFamily="34" charset="0"/>
          </a:endParaRPr>
        </a:p>
      </dgm:t>
    </dgm:pt>
    <dgm:pt modelId="{7341B7E9-E551-4C92-9A2F-55CAF0083E95}" type="parTrans" cxnId="{EB9D483C-E3C2-4872-AB84-C87F516DACB2}">
      <dgm:prSet/>
      <dgm:spPr/>
      <dgm:t>
        <a:bodyPr/>
        <a:lstStyle/>
        <a:p>
          <a:endParaRPr lang="ru-RU"/>
        </a:p>
      </dgm:t>
    </dgm:pt>
    <dgm:pt modelId="{5E205534-829E-4D5E-A8F4-19A05C371527}" type="sibTrans" cxnId="{EB9D483C-E3C2-4872-AB84-C87F516DACB2}">
      <dgm:prSet/>
      <dgm:spPr/>
      <dgm:t>
        <a:bodyPr/>
        <a:lstStyle/>
        <a:p>
          <a:endParaRPr lang="ru-RU"/>
        </a:p>
      </dgm:t>
    </dgm:pt>
    <dgm:pt modelId="{F45EF7E1-C7FD-43F7-B728-742BF7C96C38}">
      <dgm:prSet phldrT="[Текст]"/>
      <dgm:spPr>
        <a:solidFill>
          <a:schemeClr val="tx2">
            <a:lumMod val="20000"/>
            <a:lumOff val="80000"/>
          </a:schemeClr>
        </a:solidFill>
      </dgm:spPr>
      <dgm:t>
        <a:bodyPr/>
        <a:lstStyle/>
        <a:p>
          <a:r>
            <a:rPr lang="en-US" b="1" dirty="0" smtClean="0">
              <a:solidFill>
                <a:schemeClr val="tx1"/>
              </a:solidFill>
            </a:rPr>
            <a:t>that learning is aided by physical objects;</a:t>
          </a:r>
          <a:endParaRPr lang="ru-RU" b="1" dirty="0">
            <a:solidFill>
              <a:schemeClr val="tx1"/>
            </a:solidFill>
          </a:endParaRPr>
        </a:p>
      </dgm:t>
    </dgm:pt>
    <dgm:pt modelId="{C2B3D72B-130F-41A1-804F-7A4FDE602AB7}" type="parTrans" cxnId="{4650EC12-A94E-4431-8A37-E4CDDFABCCDB}">
      <dgm:prSet/>
      <dgm:spPr/>
      <dgm:t>
        <a:bodyPr/>
        <a:lstStyle/>
        <a:p>
          <a:endParaRPr lang="ru-RU"/>
        </a:p>
      </dgm:t>
    </dgm:pt>
    <dgm:pt modelId="{8C7C3850-2895-4A32-9B19-90E766E2B046}" type="sibTrans" cxnId="{4650EC12-A94E-4431-8A37-E4CDDFABCCDB}">
      <dgm:prSet/>
      <dgm:spPr/>
      <dgm:t>
        <a:bodyPr/>
        <a:lstStyle/>
        <a:p>
          <a:endParaRPr lang="ru-RU"/>
        </a:p>
      </dgm:t>
    </dgm:pt>
    <dgm:pt modelId="{49B0F642-A293-40F5-A393-B9ABA4E01880}">
      <dgm:prSet phldrT="[Текст]"/>
      <dgm:spPr>
        <a:solidFill>
          <a:schemeClr val="tx2">
            <a:lumMod val="20000"/>
            <a:lumOff val="80000"/>
          </a:schemeClr>
        </a:solidFill>
      </dgm:spPr>
      <dgm:t>
        <a:bodyPr/>
        <a:lstStyle/>
        <a:p>
          <a:r>
            <a:rPr lang="en-US" b="1" dirty="0" smtClean="0">
              <a:solidFill>
                <a:schemeClr val="tx1"/>
              </a:solidFill>
            </a:rPr>
            <a:t>that problem-solving is central to learning.</a:t>
          </a:r>
          <a:endParaRPr lang="ru-RU" b="1" dirty="0">
            <a:solidFill>
              <a:schemeClr val="tx1"/>
            </a:solidFill>
          </a:endParaRPr>
        </a:p>
      </dgm:t>
    </dgm:pt>
    <dgm:pt modelId="{DDB3083F-0B04-4677-AF4C-5343267355DE}" type="parTrans" cxnId="{E13A84F5-FF81-402E-A114-3FB401B83BFC}">
      <dgm:prSet/>
      <dgm:spPr/>
      <dgm:t>
        <a:bodyPr/>
        <a:lstStyle/>
        <a:p>
          <a:endParaRPr lang="ru-RU"/>
        </a:p>
      </dgm:t>
    </dgm:pt>
    <dgm:pt modelId="{41C8424A-1807-47DA-886D-0DA8FB45961F}" type="sibTrans" cxnId="{E13A84F5-FF81-402E-A114-3FB401B83BFC}">
      <dgm:prSet/>
      <dgm:spPr/>
      <dgm:t>
        <a:bodyPr/>
        <a:lstStyle/>
        <a:p>
          <a:endParaRPr lang="ru-RU"/>
        </a:p>
      </dgm:t>
    </dgm:pt>
    <dgm:pt modelId="{65836FE4-19B2-49DD-A056-095270AEEBDB}" type="pres">
      <dgm:prSet presAssocID="{8F17DFC7-7F22-4CD8-B473-F48ADCA12E73}" presName="outerComposite" presStyleCnt="0">
        <dgm:presLayoutVars>
          <dgm:chMax val="5"/>
          <dgm:dir/>
          <dgm:resizeHandles val="exact"/>
        </dgm:presLayoutVars>
      </dgm:prSet>
      <dgm:spPr/>
      <dgm:t>
        <a:bodyPr/>
        <a:lstStyle/>
        <a:p>
          <a:endParaRPr lang="ru-RU"/>
        </a:p>
      </dgm:t>
    </dgm:pt>
    <dgm:pt modelId="{665D0E38-AE35-42D4-9261-D094B56957B0}" type="pres">
      <dgm:prSet presAssocID="{8F17DFC7-7F22-4CD8-B473-F48ADCA12E73}" presName="dummyMaxCanvas" presStyleCnt="0">
        <dgm:presLayoutVars/>
      </dgm:prSet>
      <dgm:spPr/>
    </dgm:pt>
    <dgm:pt modelId="{7629061C-BE4E-4836-B289-2BC11CE7AE6B}" type="pres">
      <dgm:prSet presAssocID="{8F17DFC7-7F22-4CD8-B473-F48ADCA12E73}" presName="ThreeNodes_1" presStyleLbl="node1" presStyleIdx="0" presStyleCnt="3" custScaleX="108145" custScaleY="96721">
        <dgm:presLayoutVars>
          <dgm:bulletEnabled val="1"/>
        </dgm:presLayoutVars>
      </dgm:prSet>
      <dgm:spPr/>
      <dgm:t>
        <a:bodyPr/>
        <a:lstStyle/>
        <a:p>
          <a:endParaRPr lang="ru-RU"/>
        </a:p>
      </dgm:t>
    </dgm:pt>
    <dgm:pt modelId="{262C0591-E098-409A-8391-DD102F11FAF9}" type="pres">
      <dgm:prSet presAssocID="{8F17DFC7-7F22-4CD8-B473-F48ADCA12E73}" presName="ThreeNodes_2" presStyleLbl="node1" presStyleIdx="1" presStyleCnt="3" custScaleX="93514" custScaleY="71038">
        <dgm:presLayoutVars>
          <dgm:bulletEnabled val="1"/>
        </dgm:presLayoutVars>
      </dgm:prSet>
      <dgm:spPr/>
      <dgm:t>
        <a:bodyPr/>
        <a:lstStyle/>
        <a:p>
          <a:endParaRPr lang="ru-RU"/>
        </a:p>
      </dgm:t>
    </dgm:pt>
    <dgm:pt modelId="{0A562FBD-6F58-4473-9750-AA8C55FE87C5}" type="pres">
      <dgm:prSet presAssocID="{8F17DFC7-7F22-4CD8-B473-F48ADCA12E73}" presName="ThreeNodes_3" presStyleLbl="node1" presStyleIdx="2" presStyleCnt="3" custScaleX="96983" custScaleY="85792">
        <dgm:presLayoutVars>
          <dgm:bulletEnabled val="1"/>
        </dgm:presLayoutVars>
      </dgm:prSet>
      <dgm:spPr/>
      <dgm:t>
        <a:bodyPr/>
        <a:lstStyle/>
        <a:p>
          <a:endParaRPr lang="ru-RU"/>
        </a:p>
      </dgm:t>
    </dgm:pt>
    <dgm:pt modelId="{901DDB61-10AE-43B1-BBA3-FFAA355461AB}" type="pres">
      <dgm:prSet presAssocID="{8F17DFC7-7F22-4CD8-B473-F48ADCA12E73}" presName="ThreeConn_1-2" presStyleLbl="fgAccFollowNode1" presStyleIdx="0" presStyleCnt="2">
        <dgm:presLayoutVars>
          <dgm:bulletEnabled val="1"/>
        </dgm:presLayoutVars>
      </dgm:prSet>
      <dgm:spPr/>
      <dgm:t>
        <a:bodyPr/>
        <a:lstStyle/>
        <a:p>
          <a:endParaRPr lang="ru-RU"/>
        </a:p>
      </dgm:t>
    </dgm:pt>
    <dgm:pt modelId="{9EE1A6FF-4977-4CDF-B9EC-7D2B287707C2}" type="pres">
      <dgm:prSet presAssocID="{8F17DFC7-7F22-4CD8-B473-F48ADCA12E73}" presName="ThreeConn_2-3" presStyleLbl="fgAccFollowNode1" presStyleIdx="1" presStyleCnt="2">
        <dgm:presLayoutVars>
          <dgm:bulletEnabled val="1"/>
        </dgm:presLayoutVars>
      </dgm:prSet>
      <dgm:spPr/>
      <dgm:t>
        <a:bodyPr/>
        <a:lstStyle/>
        <a:p>
          <a:endParaRPr lang="ru-RU"/>
        </a:p>
      </dgm:t>
    </dgm:pt>
    <dgm:pt modelId="{571ACEE0-9C3B-4A34-BF19-657D7C4D77E5}" type="pres">
      <dgm:prSet presAssocID="{8F17DFC7-7F22-4CD8-B473-F48ADCA12E73}" presName="ThreeNodes_1_text" presStyleLbl="node1" presStyleIdx="2" presStyleCnt="3">
        <dgm:presLayoutVars>
          <dgm:bulletEnabled val="1"/>
        </dgm:presLayoutVars>
      </dgm:prSet>
      <dgm:spPr/>
      <dgm:t>
        <a:bodyPr/>
        <a:lstStyle/>
        <a:p>
          <a:endParaRPr lang="ru-RU"/>
        </a:p>
      </dgm:t>
    </dgm:pt>
    <dgm:pt modelId="{3BEDF1AB-91A4-4140-8B2E-9930BFCE0244}" type="pres">
      <dgm:prSet presAssocID="{8F17DFC7-7F22-4CD8-B473-F48ADCA12E73}" presName="ThreeNodes_2_text" presStyleLbl="node1" presStyleIdx="2" presStyleCnt="3">
        <dgm:presLayoutVars>
          <dgm:bulletEnabled val="1"/>
        </dgm:presLayoutVars>
      </dgm:prSet>
      <dgm:spPr/>
      <dgm:t>
        <a:bodyPr/>
        <a:lstStyle/>
        <a:p>
          <a:endParaRPr lang="ru-RU"/>
        </a:p>
      </dgm:t>
    </dgm:pt>
    <dgm:pt modelId="{C653BDFC-E07B-4140-9154-F3501AA0C5EF}" type="pres">
      <dgm:prSet presAssocID="{8F17DFC7-7F22-4CD8-B473-F48ADCA12E73}" presName="ThreeNodes_3_text" presStyleLbl="node1" presStyleIdx="2" presStyleCnt="3">
        <dgm:presLayoutVars>
          <dgm:bulletEnabled val="1"/>
        </dgm:presLayoutVars>
      </dgm:prSet>
      <dgm:spPr/>
      <dgm:t>
        <a:bodyPr/>
        <a:lstStyle/>
        <a:p>
          <a:endParaRPr lang="ru-RU"/>
        </a:p>
      </dgm:t>
    </dgm:pt>
  </dgm:ptLst>
  <dgm:cxnLst>
    <dgm:cxn modelId="{576FAE09-87F9-4504-BFF1-C20C037AD270}" type="presOf" srcId="{F45EF7E1-C7FD-43F7-B728-742BF7C96C38}" destId="{262C0591-E098-409A-8391-DD102F11FAF9}" srcOrd="0" destOrd="0" presId="urn:microsoft.com/office/officeart/2005/8/layout/vProcess5"/>
    <dgm:cxn modelId="{EB9D483C-E3C2-4872-AB84-C87F516DACB2}" srcId="{8F17DFC7-7F22-4CD8-B473-F48ADCA12E73}" destId="{259B0A2B-AB19-499C-A28E-1956E0CC318C}" srcOrd="0" destOrd="0" parTransId="{7341B7E9-E551-4C92-9A2F-55CAF0083E95}" sibTransId="{5E205534-829E-4D5E-A8F4-19A05C371527}"/>
    <dgm:cxn modelId="{A3E15A40-5F4E-45D9-87DD-556A7575D473}" type="presOf" srcId="{F45EF7E1-C7FD-43F7-B728-742BF7C96C38}" destId="{3BEDF1AB-91A4-4140-8B2E-9930BFCE0244}" srcOrd="1" destOrd="0" presId="urn:microsoft.com/office/officeart/2005/8/layout/vProcess5"/>
    <dgm:cxn modelId="{29DDAE7D-82E2-42BE-9853-C4E892CCCDB3}" type="presOf" srcId="{8F17DFC7-7F22-4CD8-B473-F48ADCA12E73}" destId="{65836FE4-19B2-49DD-A056-095270AEEBDB}" srcOrd="0" destOrd="0" presId="urn:microsoft.com/office/officeart/2005/8/layout/vProcess5"/>
    <dgm:cxn modelId="{4650EC12-A94E-4431-8A37-E4CDDFABCCDB}" srcId="{8F17DFC7-7F22-4CD8-B473-F48ADCA12E73}" destId="{F45EF7E1-C7FD-43F7-B728-742BF7C96C38}" srcOrd="1" destOrd="0" parTransId="{C2B3D72B-130F-41A1-804F-7A4FDE602AB7}" sibTransId="{8C7C3850-2895-4A32-9B19-90E766E2B046}"/>
    <dgm:cxn modelId="{BC47BB4A-13D5-4A46-9819-9EC0940E8483}" type="presOf" srcId="{8C7C3850-2895-4A32-9B19-90E766E2B046}" destId="{9EE1A6FF-4977-4CDF-B9EC-7D2B287707C2}" srcOrd="0" destOrd="0" presId="urn:microsoft.com/office/officeart/2005/8/layout/vProcess5"/>
    <dgm:cxn modelId="{E5D9FAF3-1DCE-4822-B25F-C2533B842F38}" type="presOf" srcId="{5E205534-829E-4D5E-A8F4-19A05C371527}" destId="{901DDB61-10AE-43B1-BBA3-FFAA355461AB}" srcOrd="0" destOrd="0" presId="urn:microsoft.com/office/officeart/2005/8/layout/vProcess5"/>
    <dgm:cxn modelId="{491428E7-70C5-460C-8DD1-30BBD7E9144A}" type="presOf" srcId="{259B0A2B-AB19-499C-A28E-1956E0CC318C}" destId="{571ACEE0-9C3B-4A34-BF19-657D7C4D77E5}" srcOrd="1" destOrd="0" presId="urn:microsoft.com/office/officeart/2005/8/layout/vProcess5"/>
    <dgm:cxn modelId="{746CAEF9-0C37-45C4-9841-2A1D6424793E}" type="presOf" srcId="{49B0F642-A293-40F5-A393-B9ABA4E01880}" destId="{C653BDFC-E07B-4140-9154-F3501AA0C5EF}" srcOrd="1" destOrd="0" presId="urn:microsoft.com/office/officeart/2005/8/layout/vProcess5"/>
    <dgm:cxn modelId="{ABDC434F-746F-4B05-9F69-759CE57C1F3E}" type="presOf" srcId="{259B0A2B-AB19-499C-A28E-1956E0CC318C}" destId="{7629061C-BE4E-4836-B289-2BC11CE7AE6B}" srcOrd="0" destOrd="0" presId="urn:microsoft.com/office/officeart/2005/8/layout/vProcess5"/>
    <dgm:cxn modelId="{E13A84F5-FF81-402E-A114-3FB401B83BFC}" srcId="{8F17DFC7-7F22-4CD8-B473-F48ADCA12E73}" destId="{49B0F642-A293-40F5-A393-B9ABA4E01880}" srcOrd="2" destOrd="0" parTransId="{DDB3083F-0B04-4677-AF4C-5343267355DE}" sibTransId="{41C8424A-1807-47DA-886D-0DA8FB45961F}"/>
    <dgm:cxn modelId="{AB979068-2FF3-4FBA-84DB-4AC56274AF8A}" type="presOf" srcId="{49B0F642-A293-40F5-A393-B9ABA4E01880}" destId="{0A562FBD-6F58-4473-9750-AA8C55FE87C5}" srcOrd="0" destOrd="0" presId="urn:microsoft.com/office/officeart/2005/8/layout/vProcess5"/>
    <dgm:cxn modelId="{88A66A12-EAAB-4602-A1E9-691BFA3641F7}" type="presParOf" srcId="{65836FE4-19B2-49DD-A056-095270AEEBDB}" destId="{665D0E38-AE35-42D4-9261-D094B56957B0}" srcOrd="0" destOrd="0" presId="urn:microsoft.com/office/officeart/2005/8/layout/vProcess5"/>
    <dgm:cxn modelId="{4BC2C51A-E52D-4854-9B9B-99BF44F26B1C}" type="presParOf" srcId="{65836FE4-19B2-49DD-A056-095270AEEBDB}" destId="{7629061C-BE4E-4836-B289-2BC11CE7AE6B}" srcOrd="1" destOrd="0" presId="urn:microsoft.com/office/officeart/2005/8/layout/vProcess5"/>
    <dgm:cxn modelId="{E0F0C87C-7741-4AB2-8913-18A7088BDD73}" type="presParOf" srcId="{65836FE4-19B2-49DD-A056-095270AEEBDB}" destId="{262C0591-E098-409A-8391-DD102F11FAF9}" srcOrd="2" destOrd="0" presId="urn:microsoft.com/office/officeart/2005/8/layout/vProcess5"/>
    <dgm:cxn modelId="{37B2E2FE-9FF0-4F1F-8275-112BA3C03111}" type="presParOf" srcId="{65836FE4-19B2-49DD-A056-095270AEEBDB}" destId="{0A562FBD-6F58-4473-9750-AA8C55FE87C5}" srcOrd="3" destOrd="0" presId="urn:microsoft.com/office/officeart/2005/8/layout/vProcess5"/>
    <dgm:cxn modelId="{3D427C1A-1118-4C03-A121-0DD6735D0AE4}" type="presParOf" srcId="{65836FE4-19B2-49DD-A056-095270AEEBDB}" destId="{901DDB61-10AE-43B1-BBA3-FFAA355461AB}" srcOrd="4" destOrd="0" presId="urn:microsoft.com/office/officeart/2005/8/layout/vProcess5"/>
    <dgm:cxn modelId="{DB448AF7-F5E8-4A68-A005-71069E623ADB}" type="presParOf" srcId="{65836FE4-19B2-49DD-A056-095270AEEBDB}" destId="{9EE1A6FF-4977-4CDF-B9EC-7D2B287707C2}" srcOrd="5" destOrd="0" presId="urn:microsoft.com/office/officeart/2005/8/layout/vProcess5"/>
    <dgm:cxn modelId="{617BFBBB-2918-49D7-A9B3-EF1B4E1B6BDA}" type="presParOf" srcId="{65836FE4-19B2-49DD-A056-095270AEEBDB}" destId="{571ACEE0-9C3B-4A34-BF19-657D7C4D77E5}" srcOrd="6" destOrd="0" presId="urn:microsoft.com/office/officeart/2005/8/layout/vProcess5"/>
    <dgm:cxn modelId="{C80B17EA-B7B4-42C1-8347-422E9EA8D837}" type="presParOf" srcId="{65836FE4-19B2-49DD-A056-095270AEEBDB}" destId="{3BEDF1AB-91A4-4140-8B2E-9930BFCE0244}" srcOrd="7" destOrd="0" presId="urn:microsoft.com/office/officeart/2005/8/layout/vProcess5"/>
    <dgm:cxn modelId="{40271DFB-B909-449A-A45C-4B64211C4F7B}" type="presParOf" srcId="{65836FE4-19B2-49DD-A056-095270AEEBDB}" destId="{C653BDFC-E07B-4140-9154-F3501AA0C5EF}"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124F60F-88A5-4925-BFE4-3E469B146FBA}"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ru-RU"/>
        </a:p>
      </dgm:t>
    </dgm:pt>
    <dgm:pt modelId="{F9EA9BC0-54B4-40DD-8270-582A04E56791}">
      <dgm:prSet phldrT="[Текст]" custT="1"/>
      <dgm:spPr>
        <a:solidFill>
          <a:srgbClr val="00B0F0"/>
        </a:solidFill>
      </dgm:spPr>
      <dgm:t>
        <a:bodyPr/>
        <a:lstStyle/>
        <a:p>
          <a:pPr algn="just"/>
          <a:r>
            <a:rPr lang="en-US" sz="2000" b="1" u="sng" dirty="0" smtClean="0">
              <a:solidFill>
                <a:schemeClr val="tx1"/>
              </a:solidFill>
            </a:rPr>
            <a:t>The general objective </a:t>
          </a:r>
          <a:r>
            <a:rPr lang="en-US" sz="2000" b="1" dirty="0" smtClean="0">
              <a:solidFill>
                <a:schemeClr val="tx1"/>
              </a:solidFill>
            </a:rPr>
            <a:t>of the Silent Way is to give beginning level students oral and aural facility in basic elements of the target language. </a:t>
          </a:r>
          <a:endParaRPr lang="ru-RU" sz="2000" b="1" dirty="0">
            <a:solidFill>
              <a:schemeClr val="tx1"/>
            </a:solidFill>
          </a:endParaRPr>
        </a:p>
      </dgm:t>
    </dgm:pt>
    <dgm:pt modelId="{B28F436C-C449-4AEE-844F-0870D46C371A}" type="parTrans" cxnId="{16796988-D9A7-4BD3-9A0F-9A63E6003921}">
      <dgm:prSet/>
      <dgm:spPr/>
      <dgm:t>
        <a:bodyPr/>
        <a:lstStyle/>
        <a:p>
          <a:endParaRPr lang="ru-RU"/>
        </a:p>
      </dgm:t>
    </dgm:pt>
    <dgm:pt modelId="{8A67AE00-DF16-436F-B920-57ADF4E612E4}" type="sibTrans" cxnId="{16796988-D9A7-4BD3-9A0F-9A63E6003921}">
      <dgm:prSet/>
      <dgm:spPr/>
      <dgm:t>
        <a:bodyPr/>
        <a:lstStyle/>
        <a:p>
          <a:endParaRPr lang="ru-RU"/>
        </a:p>
      </dgm:t>
    </dgm:pt>
    <dgm:pt modelId="{68477AB9-70F5-493F-9A5F-CAE41E404834}">
      <dgm:prSet phldrT="[Текст]" custT="1"/>
      <dgm:spPr>
        <a:solidFill>
          <a:srgbClr val="FFFF00"/>
        </a:solidFill>
      </dgm:spPr>
      <dgm:t>
        <a:bodyPr/>
        <a:lstStyle/>
        <a:p>
          <a:r>
            <a:rPr lang="en-US" sz="1600" b="1" u="sng" dirty="0" smtClean="0">
              <a:solidFill>
                <a:schemeClr val="tx1"/>
              </a:solidFill>
              <a:latin typeface="Arial" pitchFamily="34" charset="0"/>
              <a:cs typeface="Arial" pitchFamily="34" charset="0"/>
            </a:rPr>
            <a:t>The general goal </a:t>
          </a:r>
          <a:r>
            <a:rPr lang="en-US" sz="1600" b="1" dirty="0" smtClean="0">
              <a:solidFill>
                <a:schemeClr val="tx1"/>
              </a:solidFill>
              <a:latin typeface="Arial" pitchFamily="34" charset="0"/>
              <a:cs typeface="Arial" pitchFamily="34" charset="0"/>
            </a:rPr>
            <a:t>set for language learning is near-native fluency in the target language, and correct pronunciation and mastery of the prosodic elements of the target language are emphasized</a:t>
          </a:r>
          <a:r>
            <a:rPr lang="en-US" sz="1600" dirty="0" smtClean="0">
              <a:solidFill>
                <a:schemeClr val="tx1"/>
              </a:solidFill>
              <a:latin typeface="Arial" pitchFamily="34" charset="0"/>
              <a:cs typeface="Arial" pitchFamily="34" charset="0"/>
            </a:rPr>
            <a:t>.</a:t>
          </a:r>
          <a:endParaRPr lang="ru-RU" sz="1600" dirty="0">
            <a:solidFill>
              <a:schemeClr val="tx1"/>
            </a:solidFill>
            <a:latin typeface="Arial" pitchFamily="34" charset="0"/>
            <a:cs typeface="Arial" pitchFamily="34" charset="0"/>
          </a:endParaRPr>
        </a:p>
      </dgm:t>
    </dgm:pt>
    <dgm:pt modelId="{A69FA373-46C0-4A6F-A88B-BA1003CE267C}" type="parTrans" cxnId="{4647DA4E-1273-4053-8811-4EF5DA77473A}">
      <dgm:prSet/>
      <dgm:spPr/>
      <dgm:t>
        <a:bodyPr/>
        <a:lstStyle/>
        <a:p>
          <a:endParaRPr lang="ru-RU"/>
        </a:p>
      </dgm:t>
    </dgm:pt>
    <dgm:pt modelId="{CCEDE9B5-A8B3-442D-AD1D-9D9A9DDFF498}" type="sibTrans" cxnId="{4647DA4E-1273-4053-8811-4EF5DA77473A}">
      <dgm:prSet/>
      <dgm:spPr/>
      <dgm:t>
        <a:bodyPr/>
        <a:lstStyle/>
        <a:p>
          <a:endParaRPr lang="ru-RU"/>
        </a:p>
      </dgm:t>
    </dgm:pt>
    <dgm:pt modelId="{329962F7-5FE2-4E59-8056-97C0D8959ABB}">
      <dgm:prSet phldrT="[Текст]"/>
      <dgm:spPr>
        <a:solidFill>
          <a:srgbClr val="92D050"/>
        </a:solidFill>
      </dgm:spPr>
      <dgm:t>
        <a:bodyPr/>
        <a:lstStyle/>
        <a:p>
          <a:r>
            <a:rPr lang="en-US" b="1" u="sng" dirty="0" smtClean="0">
              <a:solidFill>
                <a:schemeClr val="tx1"/>
              </a:solidFill>
            </a:rPr>
            <a:t>An immediate objective </a:t>
          </a:r>
          <a:r>
            <a:rPr lang="en-US" b="1" dirty="0" smtClean="0">
              <a:solidFill>
                <a:schemeClr val="tx1"/>
              </a:solidFill>
            </a:rPr>
            <a:t>is to provide the learner with a basic practical knowledge of the grammar of the language. </a:t>
          </a:r>
          <a:endParaRPr lang="ru-RU" b="1" dirty="0">
            <a:solidFill>
              <a:schemeClr val="tx1"/>
            </a:solidFill>
          </a:endParaRPr>
        </a:p>
      </dgm:t>
    </dgm:pt>
    <dgm:pt modelId="{F0EBD01A-4A2C-454A-84FF-C09934535659}" type="parTrans" cxnId="{E4C90815-81E7-4F18-9604-02A163718152}">
      <dgm:prSet/>
      <dgm:spPr/>
      <dgm:t>
        <a:bodyPr/>
        <a:lstStyle/>
        <a:p>
          <a:endParaRPr lang="ru-RU"/>
        </a:p>
      </dgm:t>
    </dgm:pt>
    <dgm:pt modelId="{4F16967C-F831-4E7B-9F37-98C581D95353}" type="sibTrans" cxnId="{E4C90815-81E7-4F18-9604-02A163718152}">
      <dgm:prSet/>
      <dgm:spPr/>
      <dgm:t>
        <a:bodyPr/>
        <a:lstStyle/>
        <a:p>
          <a:endParaRPr lang="ru-RU"/>
        </a:p>
      </dgm:t>
    </dgm:pt>
    <dgm:pt modelId="{68BD6221-16A7-4F5D-B667-E4FB2D9E9A1E}" type="pres">
      <dgm:prSet presAssocID="{C124F60F-88A5-4925-BFE4-3E469B146FBA}" presName="outerComposite" presStyleCnt="0">
        <dgm:presLayoutVars>
          <dgm:chMax val="5"/>
          <dgm:dir/>
          <dgm:resizeHandles val="exact"/>
        </dgm:presLayoutVars>
      </dgm:prSet>
      <dgm:spPr/>
      <dgm:t>
        <a:bodyPr/>
        <a:lstStyle/>
        <a:p>
          <a:endParaRPr lang="ru-RU"/>
        </a:p>
      </dgm:t>
    </dgm:pt>
    <dgm:pt modelId="{77FDDF5C-B542-43DC-BD5F-753A1E6634D2}" type="pres">
      <dgm:prSet presAssocID="{C124F60F-88A5-4925-BFE4-3E469B146FBA}" presName="dummyMaxCanvas" presStyleCnt="0">
        <dgm:presLayoutVars/>
      </dgm:prSet>
      <dgm:spPr/>
    </dgm:pt>
    <dgm:pt modelId="{3736F96A-9522-4B4C-AAD3-338FB186E4C1}" type="pres">
      <dgm:prSet presAssocID="{C124F60F-88A5-4925-BFE4-3E469B146FBA}" presName="ThreeNodes_1" presStyleLbl="node1" presStyleIdx="0" presStyleCnt="3">
        <dgm:presLayoutVars>
          <dgm:bulletEnabled val="1"/>
        </dgm:presLayoutVars>
      </dgm:prSet>
      <dgm:spPr/>
      <dgm:t>
        <a:bodyPr/>
        <a:lstStyle/>
        <a:p>
          <a:endParaRPr lang="ru-RU"/>
        </a:p>
      </dgm:t>
    </dgm:pt>
    <dgm:pt modelId="{7065C662-1C5E-46E8-9A28-F93F6F591A88}" type="pres">
      <dgm:prSet presAssocID="{C124F60F-88A5-4925-BFE4-3E469B146FBA}" presName="ThreeNodes_2" presStyleLbl="node1" presStyleIdx="1" presStyleCnt="3">
        <dgm:presLayoutVars>
          <dgm:bulletEnabled val="1"/>
        </dgm:presLayoutVars>
      </dgm:prSet>
      <dgm:spPr/>
      <dgm:t>
        <a:bodyPr/>
        <a:lstStyle/>
        <a:p>
          <a:endParaRPr lang="ru-RU"/>
        </a:p>
      </dgm:t>
    </dgm:pt>
    <dgm:pt modelId="{3DBFACCF-FBEB-4B2D-87C0-A555F11BFDF3}" type="pres">
      <dgm:prSet presAssocID="{C124F60F-88A5-4925-BFE4-3E469B146FBA}" presName="ThreeNodes_3" presStyleLbl="node1" presStyleIdx="2" presStyleCnt="3">
        <dgm:presLayoutVars>
          <dgm:bulletEnabled val="1"/>
        </dgm:presLayoutVars>
      </dgm:prSet>
      <dgm:spPr/>
      <dgm:t>
        <a:bodyPr/>
        <a:lstStyle/>
        <a:p>
          <a:endParaRPr lang="ru-RU"/>
        </a:p>
      </dgm:t>
    </dgm:pt>
    <dgm:pt modelId="{17C3772A-BD86-4479-BCBD-F020F26605F2}" type="pres">
      <dgm:prSet presAssocID="{C124F60F-88A5-4925-BFE4-3E469B146FBA}" presName="ThreeConn_1-2" presStyleLbl="fgAccFollowNode1" presStyleIdx="0" presStyleCnt="2">
        <dgm:presLayoutVars>
          <dgm:bulletEnabled val="1"/>
        </dgm:presLayoutVars>
      </dgm:prSet>
      <dgm:spPr/>
      <dgm:t>
        <a:bodyPr/>
        <a:lstStyle/>
        <a:p>
          <a:endParaRPr lang="ru-RU"/>
        </a:p>
      </dgm:t>
    </dgm:pt>
    <dgm:pt modelId="{7D643834-C54D-4450-814A-3F20ACB1A901}" type="pres">
      <dgm:prSet presAssocID="{C124F60F-88A5-4925-BFE4-3E469B146FBA}" presName="ThreeConn_2-3" presStyleLbl="fgAccFollowNode1" presStyleIdx="1" presStyleCnt="2">
        <dgm:presLayoutVars>
          <dgm:bulletEnabled val="1"/>
        </dgm:presLayoutVars>
      </dgm:prSet>
      <dgm:spPr/>
      <dgm:t>
        <a:bodyPr/>
        <a:lstStyle/>
        <a:p>
          <a:endParaRPr lang="ru-RU"/>
        </a:p>
      </dgm:t>
    </dgm:pt>
    <dgm:pt modelId="{8BB7C8E2-9CDF-441E-9255-DDF7F80A4A8E}" type="pres">
      <dgm:prSet presAssocID="{C124F60F-88A5-4925-BFE4-3E469B146FBA}" presName="ThreeNodes_1_text" presStyleLbl="node1" presStyleIdx="2" presStyleCnt="3">
        <dgm:presLayoutVars>
          <dgm:bulletEnabled val="1"/>
        </dgm:presLayoutVars>
      </dgm:prSet>
      <dgm:spPr/>
      <dgm:t>
        <a:bodyPr/>
        <a:lstStyle/>
        <a:p>
          <a:endParaRPr lang="ru-RU"/>
        </a:p>
      </dgm:t>
    </dgm:pt>
    <dgm:pt modelId="{EBC2E36D-2479-4B2A-BC4F-D55A0D1E6514}" type="pres">
      <dgm:prSet presAssocID="{C124F60F-88A5-4925-BFE4-3E469B146FBA}" presName="ThreeNodes_2_text" presStyleLbl="node1" presStyleIdx="2" presStyleCnt="3">
        <dgm:presLayoutVars>
          <dgm:bulletEnabled val="1"/>
        </dgm:presLayoutVars>
      </dgm:prSet>
      <dgm:spPr/>
      <dgm:t>
        <a:bodyPr/>
        <a:lstStyle/>
        <a:p>
          <a:endParaRPr lang="ru-RU"/>
        </a:p>
      </dgm:t>
    </dgm:pt>
    <dgm:pt modelId="{865092FC-E0C4-48BA-B7FA-A23F1C491D7F}" type="pres">
      <dgm:prSet presAssocID="{C124F60F-88A5-4925-BFE4-3E469B146FBA}" presName="ThreeNodes_3_text" presStyleLbl="node1" presStyleIdx="2" presStyleCnt="3">
        <dgm:presLayoutVars>
          <dgm:bulletEnabled val="1"/>
        </dgm:presLayoutVars>
      </dgm:prSet>
      <dgm:spPr/>
      <dgm:t>
        <a:bodyPr/>
        <a:lstStyle/>
        <a:p>
          <a:endParaRPr lang="ru-RU"/>
        </a:p>
      </dgm:t>
    </dgm:pt>
  </dgm:ptLst>
  <dgm:cxnLst>
    <dgm:cxn modelId="{80F88252-F58E-411C-A490-31D7E99ED6E1}" type="presOf" srcId="{68477AB9-70F5-493F-9A5F-CAE41E404834}" destId="{EBC2E36D-2479-4B2A-BC4F-D55A0D1E6514}" srcOrd="1" destOrd="0" presId="urn:microsoft.com/office/officeart/2005/8/layout/vProcess5"/>
    <dgm:cxn modelId="{4647DA4E-1273-4053-8811-4EF5DA77473A}" srcId="{C124F60F-88A5-4925-BFE4-3E469B146FBA}" destId="{68477AB9-70F5-493F-9A5F-CAE41E404834}" srcOrd="1" destOrd="0" parTransId="{A69FA373-46C0-4A6F-A88B-BA1003CE267C}" sibTransId="{CCEDE9B5-A8B3-442D-AD1D-9D9A9DDFF498}"/>
    <dgm:cxn modelId="{E4C90815-81E7-4F18-9604-02A163718152}" srcId="{C124F60F-88A5-4925-BFE4-3E469B146FBA}" destId="{329962F7-5FE2-4E59-8056-97C0D8959ABB}" srcOrd="2" destOrd="0" parTransId="{F0EBD01A-4A2C-454A-84FF-C09934535659}" sibTransId="{4F16967C-F831-4E7B-9F37-98C581D95353}"/>
    <dgm:cxn modelId="{16796988-D9A7-4BD3-9A0F-9A63E6003921}" srcId="{C124F60F-88A5-4925-BFE4-3E469B146FBA}" destId="{F9EA9BC0-54B4-40DD-8270-582A04E56791}" srcOrd="0" destOrd="0" parTransId="{B28F436C-C449-4AEE-844F-0870D46C371A}" sibTransId="{8A67AE00-DF16-436F-B920-57ADF4E612E4}"/>
    <dgm:cxn modelId="{EAA726B6-3946-4A3F-B925-8B41EEBD1108}" type="presOf" srcId="{8A67AE00-DF16-436F-B920-57ADF4E612E4}" destId="{17C3772A-BD86-4479-BCBD-F020F26605F2}" srcOrd="0" destOrd="0" presId="urn:microsoft.com/office/officeart/2005/8/layout/vProcess5"/>
    <dgm:cxn modelId="{D5E4E7F3-5772-40AC-B5C6-75CE3FD1B159}" type="presOf" srcId="{F9EA9BC0-54B4-40DD-8270-582A04E56791}" destId="{3736F96A-9522-4B4C-AAD3-338FB186E4C1}" srcOrd="0" destOrd="0" presId="urn:microsoft.com/office/officeart/2005/8/layout/vProcess5"/>
    <dgm:cxn modelId="{92BDCE1F-A48E-4B37-934B-A72EECB1F9C2}" type="presOf" srcId="{C124F60F-88A5-4925-BFE4-3E469B146FBA}" destId="{68BD6221-16A7-4F5D-B667-E4FB2D9E9A1E}" srcOrd="0" destOrd="0" presId="urn:microsoft.com/office/officeart/2005/8/layout/vProcess5"/>
    <dgm:cxn modelId="{CC4293B5-9690-4B36-875D-D667BCA6305B}" type="presOf" srcId="{F9EA9BC0-54B4-40DD-8270-582A04E56791}" destId="{8BB7C8E2-9CDF-441E-9255-DDF7F80A4A8E}" srcOrd="1" destOrd="0" presId="urn:microsoft.com/office/officeart/2005/8/layout/vProcess5"/>
    <dgm:cxn modelId="{E737F651-1D88-4333-9CD5-61C766B5215F}" type="presOf" srcId="{CCEDE9B5-A8B3-442D-AD1D-9D9A9DDFF498}" destId="{7D643834-C54D-4450-814A-3F20ACB1A901}" srcOrd="0" destOrd="0" presId="urn:microsoft.com/office/officeart/2005/8/layout/vProcess5"/>
    <dgm:cxn modelId="{9B0A4F8E-2BAB-4B4F-BD24-3C933C93E8A6}" type="presOf" srcId="{68477AB9-70F5-493F-9A5F-CAE41E404834}" destId="{7065C662-1C5E-46E8-9A28-F93F6F591A88}" srcOrd="0" destOrd="0" presId="urn:microsoft.com/office/officeart/2005/8/layout/vProcess5"/>
    <dgm:cxn modelId="{04558A31-4885-461A-910A-34FB7BDECCFA}" type="presOf" srcId="{329962F7-5FE2-4E59-8056-97C0D8959ABB}" destId="{3DBFACCF-FBEB-4B2D-87C0-A555F11BFDF3}" srcOrd="0" destOrd="0" presId="urn:microsoft.com/office/officeart/2005/8/layout/vProcess5"/>
    <dgm:cxn modelId="{49B523BA-0404-4C7A-8221-3828BBD14DC6}" type="presOf" srcId="{329962F7-5FE2-4E59-8056-97C0D8959ABB}" destId="{865092FC-E0C4-48BA-B7FA-A23F1C491D7F}" srcOrd="1" destOrd="0" presId="urn:microsoft.com/office/officeart/2005/8/layout/vProcess5"/>
    <dgm:cxn modelId="{AF728F16-ADF0-4139-AE98-1014ECDBC29B}" type="presParOf" srcId="{68BD6221-16A7-4F5D-B667-E4FB2D9E9A1E}" destId="{77FDDF5C-B542-43DC-BD5F-753A1E6634D2}" srcOrd="0" destOrd="0" presId="urn:microsoft.com/office/officeart/2005/8/layout/vProcess5"/>
    <dgm:cxn modelId="{7FB3B500-125A-489A-93A6-AD5D5C8D88F0}" type="presParOf" srcId="{68BD6221-16A7-4F5D-B667-E4FB2D9E9A1E}" destId="{3736F96A-9522-4B4C-AAD3-338FB186E4C1}" srcOrd="1" destOrd="0" presId="urn:microsoft.com/office/officeart/2005/8/layout/vProcess5"/>
    <dgm:cxn modelId="{429016D1-4127-4790-AC46-1F0FBCD982E5}" type="presParOf" srcId="{68BD6221-16A7-4F5D-B667-E4FB2D9E9A1E}" destId="{7065C662-1C5E-46E8-9A28-F93F6F591A88}" srcOrd="2" destOrd="0" presId="urn:microsoft.com/office/officeart/2005/8/layout/vProcess5"/>
    <dgm:cxn modelId="{22634B91-D0AB-4D76-B359-9C4223CD6CE9}" type="presParOf" srcId="{68BD6221-16A7-4F5D-B667-E4FB2D9E9A1E}" destId="{3DBFACCF-FBEB-4B2D-87C0-A555F11BFDF3}" srcOrd="3" destOrd="0" presId="urn:microsoft.com/office/officeart/2005/8/layout/vProcess5"/>
    <dgm:cxn modelId="{0AA6CB79-3787-4767-B024-05D306AC09AB}" type="presParOf" srcId="{68BD6221-16A7-4F5D-B667-E4FB2D9E9A1E}" destId="{17C3772A-BD86-4479-BCBD-F020F26605F2}" srcOrd="4" destOrd="0" presId="urn:microsoft.com/office/officeart/2005/8/layout/vProcess5"/>
    <dgm:cxn modelId="{A346E56F-5BE0-4449-B710-340187E67090}" type="presParOf" srcId="{68BD6221-16A7-4F5D-B667-E4FB2D9E9A1E}" destId="{7D643834-C54D-4450-814A-3F20ACB1A901}" srcOrd="5" destOrd="0" presId="urn:microsoft.com/office/officeart/2005/8/layout/vProcess5"/>
    <dgm:cxn modelId="{A3CA5057-678D-431A-B3AC-B2431CB880AF}" type="presParOf" srcId="{68BD6221-16A7-4F5D-B667-E4FB2D9E9A1E}" destId="{8BB7C8E2-9CDF-441E-9255-DDF7F80A4A8E}" srcOrd="6" destOrd="0" presId="urn:microsoft.com/office/officeart/2005/8/layout/vProcess5"/>
    <dgm:cxn modelId="{0171BDE0-1043-407E-B30B-3411601457B4}" type="presParOf" srcId="{68BD6221-16A7-4F5D-B667-E4FB2D9E9A1E}" destId="{EBC2E36D-2479-4B2A-BC4F-D55A0D1E6514}" srcOrd="7" destOrd="0" presId="urn:microsoft.com/office/officeart/2005/8/layout/vProcess5"/>
    <dgm:cxn modelId="{160E235C-4090-4027-BEC2-AABC9964BA30}" type="presParOf" srcId="{68BD6221-16A7-4F5D-B667-E4FB2D9E9A1E}" destId="{865092FC-E0C4-48BA-B7FA-A23F1C491D7F}"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29061C-BE4E-4836-B289-2BC11CE7AE6B}">
      <dsp:nvSpPr>
        <dsp:cNvPr id="0" name=""/>
        <dsp:cNvSpPr/>
      </dsp:nvSpPr>
      <dsp:spPr>
        <a:xfrm>
          <a:off x="-97213" y="21604"/>
          <a:ext cx="5162983" cy="1274537"/>
        </a:xfrm>
        <a:prstGeom prst="roundRect">
          <a:avLst>
            <a:gd name="adj" fmla="val 10000"/>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a:lnSpc>
              <a:spcPct val="90000"/>
            </a:lnSpc>
            <a:spcBef>
              <a:spcPct val="0"/>
            </a:spcBef>
            <a:spcAft>
              <a:spcPct val="35000"/>
            </a:spcAft>
          </a:pPr>
          <a:r>
            <a:rPr lang="en-US" sz="2400" b="1" kern="1200" dirty="0" smtClean="0">
              <a:solidFill>
                <a:schemeClr val="tx1"/>
              </a:solidFill>
              <a:latin typeface="Arial" pitchFamily="34" charset="0"/>
              <a:cs typeface="Arial" pitchFamily="34" charset="0"/>
            </a:rPr>
            <a:t>that learning is facilitated if the learner discovers rather than remembers or repeats;</a:t>
          </a:r>
          <a:endParaRPr lang="ru-RU" sz="2400" b="1" kern="1200" dirty="0">
            <a:solidFill>
              <a:schemeClr val="tx1"/>
            </a:solidFill>
            <a:latin typeface="Arial" pitchFamily="34" charset="0"/>
            <a:cs typeface="Arial" pitchFamily="34" charset="0"/>
          </a:endParaRPr>
        </a:p>
      </dsp:txBody>
      <dsp:txXfrm>
        <a:off x="-59883" y="58934"/>
        <a:ext cx="3634032" cy="1199877"/>
      </dsp:txXfrm>
    </dsp:sp>
    <dsp:sp modelId="{262C0591-E098-409A-8391-DD102F11FAF9}">
      <dsp:nvSpPr>
        <dsp:cNvPr id="0" name=""/>
        <dsp:cNvSpPr/>
      </dsp:nvSpPr>
      <dsp:spPr>
        <a:xfrm>
          <a:off x="673285" y="1728193"/>
          <a:ext cx="4464480" cy="936100"/>
        </a:xfrm>
        <a:prstGeom prst="roundRect">
          <a:avLst>
            <a:gd name="adj" fmla="val 10000"/>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smtClean="0">
              <a:solidFill>
                <a:schemeClr val="tx1"/>
              </a:solidFill>
            </a:rPr>
            <a:t>that learning is aided by physical objects;</a:t>
          </a:r>
          <a:endParaRPr lang="ru-RU" sz="2400" b="1" kern="1200" dirty="0">
            <a:solidFill>
              <a:schemeClr val="tx1"/>
            </a:solidFill>
          </a:endParaRPr>
        </a:p>
      </dsp:txBody>
      <dsp:txXfrm>
        <a:off x="700702" y="1755610"/>
        <a:ext cx="3214741" cy="881266"/>
      </dsp:txXfrm>
    </dsp:sp>
    <dsp:sp modelId="{0A562FBD-6F58-4473-9750-AA8C55FE87C5}">
      <dsp:nvSpPr>
        <dsp:cNvPr id="0" name=""/>
        <dsp:cNvSpPr/>
      </dsp:nvSpPr>
      <dsp:spPr>
        <a:xfrm>
          <a:off x="1011724" y="3168354"/>
          <a:ext cx="4630094" cy="1130520"/>
        </a:xfrm>
        <a:prstGeom prst="roundRect">
          <a:avLst>
            <a:gd name="adj" fmla="val 10000"/>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smtClean="0">
              <a:solidFill>
                <a:schemeClr val="tx1"/>
              </a:solidFill>
            </a:rPr>
            <a:t>that problem-solving is central to learning.</a:t>
          </a:r>
          <a:endParaRPr lang="ru-RU" sz="2400" b="1" kern="1200" dirty="0">
            <a:solidFill>
              <a:schemeClr val="tx1"/>
            </a:solidFill>
          </a:endParaRPr>
        </a:p>
      </dsp:txBody>
      <dsp:txXfrm>
        <a:off x="1044836" y="3201466"/>
        <a:ext cx="3324639" cy="1064296"/>
      </dsp:txXfrm>
    </dsp:sp>
    <dsp:sp modelId="{901DDB61-10AE-43B1-BBA3-FFAA355461AB}">
      <dsp:nvSpPr>
        <dsp:cNvPr id="0" name=""/>
        <dsp:cNvSpPr/>
      </dsp:nvSpPr>
      <dsp:spPr>
        <a:xfrm>
          <a:off x="4014808" y="999291"/>
          <a:ext cx="856535" cy="856535"/>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ru-RU" sz="3600" kern="1200"/>
        </a:p>
      </dsp:txBody>
      <dsp:txXfrm>
        <a:off x="4207528" y="999291"/>
        <a:ext cx="471095" cy="644543"/>
      </dsp:txXfrm>
    </dsp:sp>
    <dsp:sp modelId="{9EE1A6FF-4977-4CDF-B9EC-7D2B287707C2}">
      <dsp:nvSpPr>
        <dsp:cNvPr id="0" name=""/>
        <dsp:cNvSpPr/>
      </dsp:nvSpPr>
      <dsp:spPr>
        <a:xfrm>
          <a:off x="4436055" y="2527876"/>
          <a:ext cx="856535" cy="856535"/>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ru-RU" sz="3600" kern="1200"/>
        </a:p>
      </dsp:txBody>
      <dsp:txXfrm>
        <a:off x="4628775" y="2527876"/>
        <a:ext cx="471095" cy="6445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36F96A-9522-4B4C-AAD3-338FB186E4C1}">
      <dsp:nvSpPr>
        <dsp:cNvPr id="0" name=""/>
        <dsp:cNvSpPr/>
      </dsp:nvSpPr>
      <dsp:spPr>
        <a:xfrm>
          <a:off x="0" y="0"/>
          <a:ext cx="5080164" cy="1557424"/>
        </a:xfrm>
        <a:prstGeom prst="roundRect">
          <a:avLst>
            <a:gd name="adj" fmla="val 10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en-US" sz="2000" b="1" u="sng" kern="1200" dirty="0" smtClean="0">
              <a:solidFill>
                <a:schemeClr val="tx1"/>
              </a:solidFill>
            </a:rPr>
            <a:t>The general objective </a:t>
          </a:r>
          <a:r>
            <a:rPr lang="en-US" sz="2000" b="1" kern="1200" dirty="0" smtClean="0">
              <a:solidFill>
                <a:schemeClr val="tx1"/>
              </a:solidFill>
            </a:rPr>
            <a:t>of the Silent Way is to give beginning level students oral and aural facility in basic elements of the target language. </a:t>
          </a:r>
          <a:endParaRPr lang="ru-RU" sz="2000" b="1" kern="1200" dirty="0">
            <a:solidFill>
              <a:schemeClr val="tx1"/>
            </a:solidFill>
          </a:endParaRPr>
        </a:p>
      </dsp:txBody>
      <dsp:txXfrm>
        <a:off x="45615" y="45615"/>
        <a:ext cx="3399582" cy="1466194"/>
      </dsp:txXfrm>
    </dsp:sp>
    <dsp:sp modelId="{7065C662-1C5E-46E8-9A28-F93F6F591A88}">
      <dsp:nvSpPr>
        <dsp:cNvPr id="0" name=""/>
        <dsp:cNvSpPr/>
      </dsp:nvSpPr>
      <dsp:spPr>
        <a:xfrm>
          <a:off x="448249" y="1816995"/>
          <a:ext cx="5080164" cy="1557424"/>
        </a:xfrm>
        <a:prstGeom prst="roundRect">
          <a:avLst>
            <a:gd name="adj" fmla="val 10000"/>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b="1" u="sng" kern="1200" dirty="0" smtClean="0">
              <a:solidFill>
                <a:schemeClr val="tx1"/>
              </a:solidFill>
              <a:latin typeface="Arial" pitchFamily="34" charset="0"/>
              <a:cs typeface="Arial" pitchFamily="34" charset="0"/>
            </a:rPr>
            <a:t>The general goal </a:t>
          </a:r>
          <a:r>
            <a:rPr lang="en-US" sz="1600" b="1" kern="1200" dirty="0" smtClean="0">
              <a:solidFill>
                <a:schemeClr val="tx1"/>
              </a:solidFill>
              <a:latin typeface="Arial" pitchFamily="34" charset="0"/>
              <a:cs typeface="Arial" pitchFamily="34" charset="0"/>
            </a:rPr>
            <a:t>set for language learning is near-native fluency in the target language, and correct pronunciation and mastery of the prosodic elements of the target language are emphasized</a:t>
          </a:r>
          <a:r>
            <a:rPr lang="en-US" sz="1600" kern="1200" dirty="0" smtClean="0">
              <a:solidFill>
                <a:schemeClr val="tx1"/>
              </a:solidFill>
              <a:latin typeface="Arial" pitchFamily="34" charset="0"/>
              <a:cs typeface="Arial" pitchFamily="34" charset="0"/>
            </a:rPr>
            <a:t>.</a:t>
          </a:r>
          <a:endParaRPr lang="ru-RU" sz="1600" kern="1200" dirty="0">
            <a:solidFill>
              <a:schemeClr val="tx1"/>
            </a:solidFill>
            <a:latin typeface="Arial" pitchFamily="34" charset="0"/>
            <a:cs typeface="Arial" pitchFamily="34" charset="0"/>
          </a:endParaRPr>
        </a:p>
      </dsp:txBody>
      <dsp:txXfrm>
        <a:off x="493864" y="1862610"/>
        <a:ext cx="3528358" cy="1466194"/>
      </dsp:txXfrm>
    </dsp:sp>
    <dsp:sp modelId="{3DBFACCF-FBEB-4B2D-87C0-A555F11BFDF3}">
      <dsp:nvSpPr>
        <dsp:cNvPr id="0" name=""/>
        <dsp:cNvSpPr/>
      </dsp:nvSpPr>
      <dsp:spPr>
        <a:xfrm>
          <a:off x="896499" y="3633991"/>
          <a:ext cx="5080164" cy="1557424"/>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b="1" u="sng" kern="1200" dirty="0" smtClean="0">
              <a:solidFill>
                <a:schemeClr val="tx1"/>
              </a:solidFill>
            </a:rPr>
            <a:t>An immediate objective </a:t>
          </a:r>
          <a:r>
            <a:rPr lang="en-US" sz="2100" b="1" kern="1200" dirty="0" smtClean="0">
              <a:solidFill>
                <a:schemeClr val="tx1"/>
              </a:solidFill>
            </a:rPr>
            <a:t>is to provide the learner with a basic practical knowledge of the grammar of the language. </a:t>
          </a:r>
          <a:endParaRPr lang="ru-RU" sz="2100" b="1" kern="1200" dirty="0">
            <a:solidFill>
              <a:schemeClr val="tx1"/>
            </a:solidFill>
          </a:endParaRPr>
        </a:p>
      </dsp:txBody>
      <dsp:txXfrm>
        <a:off x="942114" y="3679606"/>
        <a:ext cx="3528358" cy="1466194"/>
      </dsp:txXfrm>
    </dsp:sp>
    <dsp:sp modelId="{17C3772A-BD86-4479-BCBD-F020F26605F2}">
      <dsp:nvSpPr>
        <dsp:cNvPr id="0" name=""/>
        <dsp:cNvSpPr/>
      </dsp:nvSpPr>
      <dsp:spPr>
        <a:xfrm>
          <a:off x="4067838" y="1181047"/>
          <a:ext cx="1012326" cy="1012326"/>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ru-RU" sz="3600" kern="1200"/>
        </a:p>
      </dsp:txBody>
      <dsp:txXfrm>
        <a:off x="4295611" y="1181047"/>
        <a:ext cx="556780" cy="761775"/>
      </dsp:txXfrm>
    </dsp:sp>
    <dsp:sp modelId="{7D643834-C54D-4450-814A-3F20ACB1A901}">
      <dsp:nvSpPr>
        <dsp:cNvPr id="0" name=""/>
        <dsp:cNvSpPr/>
      </dsp:nvSpPr>
      <dsp:spPr>
        <a:xfrm>
          <a:off x="4516088" y="2987659"/>
          <a:ext cx="1012326" cy="1012326"/>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ru-RU" sz="3600" kern="1200"/>
        </a:p>
      </dsp:txBody>
      <dsp:txXfrm>
        <a:off x="4743861" y="2987659"/>
        <a:ext cx="556780" cy="761775"/>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6A96AF-534E-41F2-8798-BCE0EB69AAC8}" type="datetimeFigureOut">
              <a:rPr lang="ru-RU" smtClean="0"/>
              <a:t>03.04.2023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073329-B56F-40AB-94F0-C36C51958153}" type="slidenum">
              <a:rPr lang="ru-RU" smtClean="0"/>
              <a:t>‹#›</a:t>
            </a:fld>
            <a:endParaRPr lang="ru-RU"/>
          </a:p>
        </p:txBody>
      </p:sp>
    </p:spTree>
    <p:extLst>
      <p:ext uri="{BB962C8B-B14F-4D97-AF65-F5344CB8AC3E}">
        <p14:creationId xmlns:p14="http://schemas.microsoft.com/office/powerpoint/2010/main" val="2918995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F3073329-B56F-40AB-94F0-C36C51958153}" type="slidenum">
              <a:rPr lang="ru-RU" smtClean="0"/>
              <a:t>18</a:t>
            </a:fld>
            <a:endParaRPr lang="ru-RU"/>
          </a:p>
        </p:txBody>
      </p:sp>
    </p:spTree>
    <p:extLst>
      <p:ext uri="{BB962C8B-B14F-4D97-AF65-F5344CB8AC3E}">
        <p14:creationId xmlns:p14="http://schemas.microsoft.com/office/powerpoint/2010/main" val="698906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03.04.2023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03.04.2023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03.04.2023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03.04.2023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03.04.2023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03.04.2023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03.04.2023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03.04.2023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d"/>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gif"/><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Заголовок 1"/>
          <p:cNvSpPr>
            <a:spLocks noGrp="1"/>
          </p:cNvSpPr>
          <p:nvPr>
            <p:ph type="title"/>
          </p:nvPr>
        </p:nvSpPr>
        <p:spPr>
          <a:xfrm>
            <a:off x="2987823" y="476251"/>
            <a:ext cx="5760641" cy="1143001"/>
          </a:xfrm>
        </p:spPr>
        <p:txBody>
          <a:bodyPr/>
          <a:lstStyle/>
          <a:p>
            <a:pPr algn="l" eaLnBrk="1" hangingPunct="1"/>
            <a:r>
              <a:rPr lang="en-US" sz="3200" b="1" dirty="0"/>
              <a:t>AL-FARABI KAZAKH NATIONAL UNIVERSITY</a:t>
            </a:r>
            <a:endParaRPr lang="ru-RU" sz="3200" b="1" dirty="0"/>
          </a:p>
        </p:txBody>
      </p:sp>
      <p:sp>
        <p:nvSpPr>
          <p:cNvPr id="2051" name="TextBox 9"/>
          <p:cNvSpPr txBox="1">
            <a:spLocks noChangeArrowheads="1"/>
          </p:cNvSpPr>
          <p:nvPr/>
        </p:nvSpPr>
        <p:spPr bwMode="auto">
          <a:xfrm>
            <a:off x="2915816" y="1779589"/>
            <a:ext cx="4599409" cy="1246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6" tIns="45719" rIns="91436" bIns="45719">
            <a:spAutoFit/>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defTabSz="457200" eaLnBrk="0" fontAlgn="base" hangingPunct="0">
              <a:spcBef>
                <a:spcPct val="0"/>
              </a:spcBef>
              <a:spcAft>
                <a:spcPct val="0"/>
              </a:spcAft>
              <a:defRPr>
                <a:solidFill>
                  <a:schemeClr val="tx1"/>
                </a:solidFill>
                <a:latin typeface="Trebuchet MS" pitchFamily="34" charset="0"/>
              </a:defRPr>
            </a:lvl6pPr>
            <a:lvl7pPr marL="2971800" indent="-228600" defTabSz="457200" eaLnBrk="0" fontAlgn="base" hangingPunct="0">
              <a:spcBef>
                <a:spcPct val="0"/>
              </a:spcBef>
              <a:spcAft>
                <a:spcPct val="0"/>
              </a:spcAft>
              <a:defRPr>
                <a:solidFill>
                  <a:schemeClr val="tx1"/>
                </a:solidFill>
                <a:latin typeface="Trebuchet MS" pitchFamily="34" charset="0"/>
              </a:defRPr>
            </a:lvl7pPr>
            <a:lvl8pPr marL="3429000" indent="-228600" defTabSz="457200" eaLnBrk="0" fontAlgn="base" hangingPunct="0">
              <a:spcBef>
                <a:spcPct val="0"/>
              </a:spcBef>
              <a:spcAft>
                <a:spcPct val="0"/>
              </a:spcAft>
              <a:defRPr>
                <a:solidFill>
                  <a:schemeClr val="tx1"/>
                </a:solidFill>
                <a:latin typeface="Trebuchet MS" pitchFamily="34" charset="0"/>
              </a:defRPr>
            </a:lvl8pPr>
            <a:lvl9pPr marL="3886200" indent="-228600" defTabSz="457200" eaLnBrk="0" fontAlgn="base" hangingPunct="0">
              <a:spcBef>
                <a:spcPct val="0"/>
              </a:spcBef>
              <a:spcAft>
                <a:spcPct val="0"/>
              </a:spcAft>
              <a:defRPr>
                <a:solidFill>
                  <a:schemeClr val="tx1"/>
                </a:solidFill>
                <a:latin typeface="Trebuchet MS" pitchFamily="34" charset="0"/>
              </a:defRPr>
            </a:lvl9pPr>
          </a:lstStyle>
          <a:p>
            <a:r>
              <a:rPr lang="en-US" sz="2500" b="1" dirty="0">
                <a:latin typeface="Arial" charset="0"/>
              </a:rPr>
              <a:t>Department of General Linguistics and European Languages</a:t>
            </a:r>
            <a:r>
              <a:rPr lang="ru-RU" sz="2500" dirty="0">
                <a:latin typeface="Arial" charset="0"/>
              </a:rPr>
              <a:t> </a:t>
            </a:r>
          </a:p>
        </p:txBody>
      </p:sp>
      <p:sp>
        <p:nvSpPr>
          <p:cNvPr id="2052" name="TextBox 10"/>
          <p:cNvSpPr txBox="1">
            <a:spLocks noChangeArrowheads="1"/>
          </p:cNvSpPr>
          <p:nvPr/>
        </p:nvSpPr>
        <p:spPr bwMode="auto">
          <a:xfrm>
            <a:off x="3059832" y="3271838"/>
            <a:ext cx="5112568" cy="861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6" tIns="45719" rIns="91436" bIns="45719">
            <a:spAutoFit/>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defTabSz="457200" eaLnBrk="0" fontAlgn="base" hangingPunct="0">
              <a:spcBef>
                <a:spcPct val="0"/>
              </a:spcBef>
              <a:spcAft>
                <a:spcPct val="0"/>
              </a:spcAft>
              <a:defRPr>
                <a:solidFill>
                  <a:schemeClr val="tx1"/>
                </a:solidFill>
                <a:latin typeface="Trebuchet MS" pitchFamily="34" charset="0"/>
              </a:defRPr>
            </a:lvl6pPr>
            <a:lvl7pPr marL="2971800" indent="-228600" defTabSz="457200" eaLnBrk="0" fontAlgn="base" hangingPunct="0">
              <a:spcBef>
                <a:spcPct val="0"/>
              </a:spcBef>
              <a:spcAft>
                <a:spcPct val="0"/>
              </a:spcAft>
              <a:defRPr>
                <a:solidFill>
                  <a:schemeClr val="tx1"/>
                </a:solidFill>
                <a:latin typeface="Trebuchet MS" pitchFamily="34" charset="0"/>
              </a:defRPr>
            </a:lvl7pPr>
            <a:lvl8pPr marL="3429000" indent="-228600" defTabSz="457200" eaLnBrk="0" fontAlgn="base" hangingPunct="0">
              <a:spcBef>
                <a:spcPct val="0"/>
              </a:spcBef>
              <a:spcAft>
                <a:spcPct val="0"/>
              </a:spcAft>
              <a:defRPr>
                <a:solidFill>
                  <a:schemeClr val="tx1"/>
                </a:solidFill>
                <a:latin typeface="Trebuchet MS" pitchFamily="34" charset="0"/>
              </a:defRPr>
            </a:lvl8pPr>
            <a:lvl9pPr marL="3886200" indent="-228600" defTabSz="457200" eaLnBrk="0" fontAlgn="base" hangingPunct="0">
              <a:spcBef>
                <a:spcPct val="0"/>
              </a:spcBef>
              <a:spcAft>
                <a:spcPct val="0"/>
              </a:spcAft>
              <a:defRPr>
                <a:solidFill>
                  <a:schemeClr val="tx1"/>
                </a:solidFill>
                <a:latin typeface="Trebuchet MS" pitchFamily="34" charset="0"/>
              </a:defRPr>
            </a:lvl9pPr>
          </a:lstStyle>
          <a:p>
            <a:r>
              <a:rPr lang="en-US" sz="2500" b="1" dirty="0">
                <a:latin typeface="Arial" charset="0"/>
              </a:rPr>
              <a:t>Course name</a:t>
            </a:r>
            <a:r>
              <a:rPr lang="en-US" sz="2500" b="1" dirty="0" smtClean="0">
                <a:latin typeface="Arial" charset="0"/>
              </a:rPr>
              <a:t>: Methods of Foreign Language Education</a:t>
            </a:r>
            <a:endParaRPr lang="ru-RU" sz="2500" b="1" dirty="0">
              <a:latin typeface="Arial" charset="0"/>
            </a:endParaRPr>
          </a:p>
        </p:txBody>
      </p:sp>
      <p:sp>
        <p:nvSpPr>
          <p:cNvPr id="2053" name="TextBox 11"/>
          <p:cNvSpPr txBox="1">
            <a:spLocks noChangeArrowheads="1"/>
          </p:cNvSpPr>
          <p:nvPr/>
        </p:nvSpPr>
        <p:spPr bwMode="auto">
          <a:xfrm>
            <a:off x="2981562" y="4365626"/>
            <a:ext cx="4970464" cy="2015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9" rIns="91436" bIns="45719">
            <a:spAutoFit/>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defTabSz="457200" eaLnBrk="0" fontAlgn="base" hangingPunct="0">
              <a:spcBef>
                <a:spcPct val="0"/>
              </a:spcBef>
              <a:spcAft>
                <a:spcPct val="0"/>
              </a:spcAft>
              <a:defRPr>
                <a:solidFill>
                  <a:schemeClr val="tx1"/>
                </a:solidFill>
                <a:latin typeface="Trebuchet MS" pitchFamily="34" charset="0"/>
              </a:defRPr>
            </a:lvl6pPr>
            <a:lvl7pPr marL="2971800" indent="-228600" defTabSz="457200" eaLnBrk="0" fontAlgn="base" hangingPunct="0">
              <a:spcBef>
                <a:spcPct val="0"/>
              </a:spcBef>
              <a:spcAft>
                <a:spcPct val="0"/>
              </a:spcAft>
              <a:defRPr>
                <a:solidFill>
                  <a:schemeClr val="tx1"/>
                </a:solidFill>
                <a:latin typeface="Trebuchet MS" pitchFamily="34" charset="0"/>
              </a:defRPr>
            </a:lvl7pPr>
            <a:lvl8pPr marL="3429000" indent="-228600" defTabSz="457200" eaLnBrk="0" fontAlgn="base" hangingPunct="0">
              <a:spcBef>
                <a:spcPct val="0"/>
              </a:spcBef>
              <a:spcAft>
                <a:spcPct val="0"/>
              </a:spcAft>
              <a:defRPr>
                <a:solidFill>
                  <a:schemeClr val="tx1"/>
                </a:solidFill>
                <a:latin typeface="Trebuchet MS" pitchFamily="34" charset="0"/>
              </a:defRPr>
            </a:lvl8pPr>
            <a:lvl9pPr marL="3886200" indent="-228600" defTabSz="457200" eaLnBrk="0" fontAlgn="base" hangingPunct="0">
              <a:spcBef>
                <a:spcPct val="0"/>
              </a:spcBef>
              <a:spcAft>
                <a:spcPct val="0"/>
              </a:spcAft>
              <a:defRPr>
                <a:solidFill>
                  <a:schemeClr val="tx1"/>
                </a:solidFill>
                <a:latin typeface="Trebuchet MS" pitchFamily="34" charset="0"/>
              </a:defRPr>
            </a:lvl9pPr>
          </a:lstStyle>
          <a:p>
            <a:endParaRPr lang="en-US" sz="2500" b="1" dirty="0">
              <a:latin typeface="Arial" charset="0"/>
            </a:endParaRPr>
          </a:p>
          <a:p>
            <a:endParaRPr lang="en-US" sz="2500" b="1" dirty="0" smtClean="0">
              <a:latin typeface="Arial" charset="0"/>
            </a:endParaRPr>
          </a:p>
          <a:p>
            <a:r>
              <a:rPr lang="en-US" sz="2500" b="1" dirty="0" smtClean="0">
                <a:latin typeface="Arial" charset="0"/>
              </a:rPr>
              <a:t>Name </a:t>
            </a:r>
            <a:r>
              <a:rPr lang="en-US" sz="2500" b="1" dirty="0">
                <a:latin typeface="Arial" charset="0"/>
              </a:rPr>
              <a:t>of author: </a:t>
            </a:r>
            <a:r>
              <a:rPr lang="en-US" sz="2500" b="1" dirty="0" err="1">
                <a:latin typeface="Arial" charset="0"/>
              </a:rPr>
              <a:t>Aliakbarova</a:t>
            </a:r>
            <a:r>
              <a:rPr lang="en-US" sz="2500" b="1" dirty="0">
                <a:latin typeface="Arial" charset="0"/>
              </a:rPr>
              <a:t> A.</a:t>
            </a:r>
            <a:endParaRPr lang="ru-RU" sz="2500" b="1" dirty="0">
              <a:latin typeface="Arial" charset="0"/>
            </a:endParaRPr>
          </a:p>
          <a:p>
            <a:r>
              <a:rPr lang="en-US" sz="2500" b="1" dirty="0">
                <a:latin typeface="Arial" charset="0"/>
              </a:rPr>
              <a:t>academic degree</a:t>
            </a:r>
            <a:r>
              <a:rPr lang="ru-RU" sz="2500" b="1" dirty="0">
                <a:latin typeface="Arial" charset="0"/>
              </a:rPr>
              <a:t>, </a:t>
            </a:r>
            <a:r>
              <a:rPr lang="en-US" sz="2500" b="1" dirty="0">
                <a:latin typeface="Arial" charset="0"/>
              </a:rPr>
              <a:t>position: senior lecturer</a:t>
            </a:r>
            <a:r>
              <a:rPr lang="ru-RU" sz="2500" b="1" dirty="0">
                <a:latin typeface="Arial" charset="0"/>
              </a:rPr>
              <a:t> </a:t>
            </a:r>
          </a:p>
        </p:txBody>
      </p:sp>
      <p:pic>
        <p:nvPicPr>
          <p:cNvPr id="2054" name="Рисунок 1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8451" y="279402"/>
            <a:ext cx="1825277" cy="179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9125869"/>
      </p:ext>
    </p:extLst>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131840" y="274638"/>
            <a:ext cx="5554960" cy="915274"/>
          </a:xfrm>
        </p:spPr>
        <p:txBody>
          <a:bodyPr>
            <a:normAutofit/>
          </a:bodyPr>
          <a:lstStyle/>
          <a:p>
            <a:r>
              <a:rPr lang="en-US" sz="3200" b="1" i="1" dirty="0" smtClean="0"/>
              <a:t>Objectives of Silent way</a:t>
            </a:r>
            <a:endParaRPr lang="ru-RU" sz="3200" b="1" dirty="0">
              <a:effectLst/>
            </a:endParaRPr>
          </a:p>
        </p:txBody>
      </p:sp>
      <p:pic>
        <p:nvPicPr>
          <p:cNvPr id="4" name="Picture 2" descr="C:\Users\shef\Desktop\Logotip_KazNU.gif"/>
          <p:cNvPicPr>
            <a:picLocks noChangeAspect="1" noChangeArrowheads="1"/>
          </p:cNvPicPr>
          <p:nvPr/>
        </p:nvPicPr>
        <p:blipFill>
          <a:blip r:embed="rId2"/>
          <a:srcRect/>
          <a:stretch>
            <a:fillRect/>
          </a:stretch>
        </p:blipFill>
        <p:spPr bwMode="auto">
          <a:xfrm>
            <a:off x="179512" y="332656"/>
            <a:ext cx="1700861" cy="1714512"/>
          </a:xfrm>
          <a:prstGeom prst="rect">
            <a:avLst/>
          </a:prstGeom>
          <a:noFill/>
        </p:spPr>
      </p:pic>
      <p:graphicFrame>
        <p:nvGraphicFramePr>
          <p:cNvPr id="6" name="Схема 5"/>
          <p:cNvGraphicFramePr/>
          <p:nvPr>
            <p:extLst>
              <p:ext uri="{D42A27DB-BD31-4B8C-83A1-F6EECF244321}">
                <p14:modId xmlns:p14="http://schemas.microsoft.com/office/powerpoint/2010/main" val="3483451266"/>
              </p:ext>
            </p:extLst>
          </p:nvPr>
        </p:nvGraphicFramePr>
        <p:xfrm>
          <a:off x="2843808" y="1189912"/>
          <a:ext cx="5976664" cy="51914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27784" y="620688"/>
            <a:ext cx="6030412" cy="1368152"/>
          </a:xfrm>
        </p:spPr>
        <p:txBody>
          <a:bodyPr>
            <a:normAutofit fontScale="90000"/>
          </a:bodyPr>
          <a:lstStyle/>
          <a:p>
            <a:r>
              <a:rPr lang="en-US" sz="3100" dirty="0" err="1">
                <a:solidFill>
                  <a:srgbClr val="0070C0"/>
                </a:solidFill>
              </a:rPr>
              <a:t>Gattegno</a:t>
            </a:r>
            <a:r>
              <a:rPr lang="en-US" sz="3100" dirty="0"/>
              <a:t> discusses the following kinds of objectives as appropriate for a language course at an </a:t>
            </a:r>
            <a:r>
              <a:rPr lang="en-US" sz="3100" u="sng" dirty="0"/>
              <a:t>elementary </a:t>
            </a:r>
            <a:r>
              <a:rPr lang="en-US" sz="3100" u="sng" dirty="0" smtClean="0"/>
              <a:t>level</a:t>
            </a:r>
            <a:r>
              <a:rPr lang="en-US" sz="3100" dirty="0" smtClean="0"/>
              <a:t>:</a:t>
            </a:r>
            <a:r>
              <a:rPr lang="en-US" sz="3200" dirty="0" smtClean="0"/>
              <a:t/>
            </a:r>
            <a:br>
              <a:rPr lang="en-US" sz="3200" dirty="0" smtClean="0"/>
            </a:br>
            <a:r>
              <a:rPr lang="en-US" sz="3200" dirty="0" smtClean="0"/>
              <a:t> </a:t>
            </a:r>
            <a:endParaRPr lang="ru-RU" sz="3200" b="1" dirty="0">
              <a:latin typeface="Arial" pitchFamily="34" charset="0"/>
              <a:cs typeface="Arial" pitchFamily="34" charset="0"/>
            </a:endParaRPr>
          </a:p>
        </p:txBody>
      </p:sp>
      <p:sp>
        <p:nvSpPr>
          <p:cNvPr id="3" name="Содержимое 2"/>
          <p:cNvSpPr>
            <a:spLocks noGrp="1"/>
          </p:cNvSpPr>
          <p:nvPr>
            <p:ph idx="1"/>
          </p:nvPr>
        </p:nvSpPr>
        <p:spPr>
          <a:xfrm>
            <a:off x="2987824" y="2060848"/>
            <a:ext cx="5698976" cy="4104456"/>
          </a:xfrm>
        </p:spPr>
        <p:txBody>
          <a:bodyPr>
            <a:normAutofit lnSpcReduction="10000"/>
          </a:bodyPr>
          <a:lstStyle/>
          <a:p>
            <a:pPr marL="0" indent="0" algn="just">
              <a:buNone/>
            </a:pPr>
            <a:r>
              <a:rPr lang="en-US" sz="1800" dirty="0" smtClean="0">
                <a:latin typeface="Arial" pitchFamily="34" charset="0"/>
                <a:cs typeface="Arial" pitchFamily="34" charset="0"/>
              </a:rPr>
              <a:t> </a:t>
            </a:r>
            <a:r>
              <a:rPr lang="en-US" dirty="0"/>
              <a:t>- </a:t>
            </a:r>
            <a:r>
              <a:rPr lang="en-US" sz="2600" dirty="0">
                <a:latin typeface="Arial" pitchFamily="34" charset="0"/>
                <a:cs typeface="Arial" pitchFamily="34" charset="0"/>
              </a:rPr>
              <a:t>s</a:t>
            </a:r>
            <a:r>
              <a:rPr lang="en-US" sz="2600" dirty="0" smtClean="0">
                <a:latin typeface="Arial" pitchFamily="34" charset="0"/>
                <a:cs typeface="Arial" pitchFamily="34" charset="0"/>
              </a:rPr>
              <a:t>tudents </a:t>
            </a:r>
            <a:r>
              <a:rPr lang="en-US" sz="2600" dirty="0">
                <a:latin typeface="Arial" pitchFamily="34" charset="0"/>
                <a:cs typeface="Arial" pitchFamily="34" charset="0"/>
              </a:rPr>
              <a:t>should be able to </a:t>
            </a:r>
            <a:r>
              <a:rPr lang="en-US" sz="2600" i="1" dirty="0">
                <a:latin typeface="Arial" pitchFamily="34" charset="0"/>
                <a:cs typeface="Arial" pitchFamily="34" charset="0"/>
              </a:rPr>
              <a:t>correctly and easily answer questions about themselves, their education, their </a:t>
            </a:r>
            <a:r>
              <a:rPr lang="en-US" sz="2600" dirty="0">
                <a:latin typeface="Arial" pitchFamily="34" charset="0"/>
                <a:cs typeface="Arial" pitchFamily="34" charset="0"/>
              </a:rPr>
              <a:t>family, travel, and daily events; </a:t>
            </a:r>
            <a:endParaRPr lang="en-US" sz="2600" dirty="0" smtClean="0">
              <a:latin typeface="Arial" pitchFamily="34" charset="0"/>
              <a:cs typeface="Arial" pitchFamily="34" charset="0"/>
            </a:endParaRPr>
          </a:p>
          <a:p>
            <a:pPr marL="0" indent="0" algn="just">
              <a:buNone/>
            </a:pPr>
            <a:endParaRPr lang="en-US" sz="2600" dirty="0" smtClean="0">
              <a:latin typeface="Arial" pitchFamily="34" charset="0"/>
              <a:cs typeface="Arial" pitchFamily="34" charset="0"/>
            </a:endParaRPr>
          </a:p>
          <a:p>
            <a:pPr marL="0" indent="0" algn="just">
              <a:buNone/>
            </a:pPr>
            <a:r>
              <a:rPr lang="en-US" sz="2600" dirty="0" smtClean="0">
                <a:latin typeface="Arial" pitchFamily="34" charset="0"/>
                <a:cs typeface="Arial" pitchFamily="34" charset="0"/>
              </a:rPr>
              <a:t>- </a:t>
            </a:r>
            <a:r>
              <a:rPr lang="en-US" sz="2600" dirty="0">
                <a:latin typeface="Arial" pitchFamily="34" charset="0"/>
                <a:cs typeface="Arial" pitchFamily="34" charset="0"/>
              </a:rPr>
              <a:t>speak with a good accent; give either a written or oral description of a picture, "</a:t>
            </a:r>
            <a:r>
              <a:rPr lang="en-US" sz="2600" i="1" dirty="0">
                <a:latin typeface="Arial" pitchFamily="34" charset="0"/>
                <a:cs typeface="Arial" pitchFamily="34" charset="0"/>
              </a:rPr>
              <a:t>including the existing relationships that concern space, time and numbers</a:t>
            </a:r>
            <a:r>
              <a:rPr lang="en-US" sz="2600" dirty="0">
                <a:latin typeface="Arial" pitchFamily="34" charset="0"/>
                <a:cs typeface="Arial" pitchFamily="34" charset="0"/>
              </a:rPr>
              <a:t>"; </a:t>
            </a:r>
            <a:endParaRPr lang="ru-RU" sz="2600" dirty="0">
              <a:latin typeface="Arial" pitchFamily="34" charset="0"/>
              <a:cs typeface="Arial" pitchFamily="34" charset="0"/>
            </a:endParaRPr>
          </a:p>
          <a:p>
            <a:pPr marL="0" indent="0" algn="just">
              <a:buNone/>
            </a:pPr>
            <a:endParaRPr lang="ru-RU" dirty="0"/>
          </a:p>
        </p:txBody>
      </p:sp>
      <p:pic>
        <p:nvPicPr>
          <p:cNvPr id="4" name="Picture 2" descr="C:\Users\shef\Desktop\Logotip_KazNU.gif"/>
          <p:cNvPicPr>
            <a:picLocks noChangeAspect="1" noChangeArrowheads="1"/>
          </p:cNvPicPr>
          <p:nvPr/>
        </p:nvPicPr>
        <p:blipFill>
          <a:blip r:embed="rId2"/>
          <a:srcRect/>
          <a:stretch>
            <a:fillRect/>
          </a:stretch>
        </p:blipFill>
        <p:spPr bwMode="auto">
          <a:xfrm>
            <a:off x="179512" y="188640"/>
            <a:ext cx="1700861" cy="1714512"/>
          </a:xfrm>
          <a:prstGeom prst="rect">
            <a:avLst/>
          </a:prstGeom>
          <a:noFill/>
        </p:spPr>
      </p:pic>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5736" y="274638"/>
            <a:ext cx="6491064" cy="1143000"/>
          </a:xfrm>
        </p:spPr>
        <p:txBody>
          <a:bodyPr>
            <a:normAutofit fontScale="90000"/>
          </a:bodyPr>
          <a:lstStyle/>
          <a:p>
            <a:r>
              <a:rPr lang="en-US" sz="3200" dirty="0" smtClean="0">
                <a:solidFill>
                  <a:srgbClr val="0070C0"/>
                </a:solidFill>
              </a:rPr>
              <a:t/>
            </a:r>
            <a:br>
              <a:rPr lang="en-US" sz="3200" dirty="0" smtClean="0">
                <a:solidFill>
                  <a:srgbClr val="0070C0"/>
                </a:solidFill>
              </a:rPr>
            </a:br>
            <a:r>
              <a:rPr lang="en-US" sz="3200" dirty="0" err="1" smtClean="0">
                <a:solidFill>
                  <a:srgbClr val="0070C0"/>
                </a:solidFill>
              </a:rPr>
              <a:t>Gattegno</a:t>
            </a:r>
            <a:r>
              <a:rPr lang="en-US" sz="3200" dirty="0" smtClean="0"/>
              <a:t> </a:t>
            </a:r>
            <a:r>
              <a:rPr lang="en-US" sz="3200" dirty="0"/>
              <a:t>discusses the following kinds of objectives as appropriate for a language course at an </a:t>
            </a:r>
            <a:r>
              <a:rPr lang="en-US" sz="3200" u="sng" dirty="0"/>
              <a:t>elementary level</a:t>
            </a:r>
            <a:r>
              <a:rPr lang="en-US" sz="3200" dirty="0"/>
              <a:t>:</a:t>
            </a:r>
            <a:r>
              <a:rPr lang="en-US" sz="3600" dirty="0"/>
              <a:t/>
            </a:r>
            <a:br>
              <a:rPr lang="en-US" sz="3600" dirty="0"/>
            </a:br>
            <a:endParaRPr lang="ru-RU" sz="3200" dirty="0"/>
          </a:p>
        </p:txBody>
      </p:sp>
      <p:sp>
        <p:nvSpPr>
          <p:cNvPr id="3" name="Содержимое 2"/>
          <p:cNvSpPr>
            <a:spLocks noGrp="1"/>
          </p:cNvSpPr>
          <p:nvPr>
            <p:ph sz="half" idx="1"/>
          </p:nvPr>
        </p:nvSpPr>
        <p:spPr>
          <a:xfrm>
            <a:off x="2699792" y="1600200"/>
            <a:ext cx="2952328" cy="4525963"/>
          </a:xfrm>
        </p:spPr>
        <p:txBody>
          <a:bodyPr>
            <a:normAutofit fontScale="92500"/>
          </a:bodyPr>
          <a:lstStyle/>
          <a:p>
            <a:pPr algn="just">
              <a:buFontTx/>
              <a:buChar char="-"/>
            </a:pPr>
            <a:r>
              <a:rPr lang="en-US" sz="2200" dirty="0" smtClean="0">
                <a:latin typeface="Arial" pitchFamily="34" charset="0"/>
                <a:cs typeface="Arial" pitchFamily="34" charset="0"/>
              </a:rPr>
              <a:t>answer </a:t>
            </a:r>
            <a:r>
              <a:rPr lang="en-US" sz="2200" dirty="0">
                <a:latin typeface="Arial" pitchFamily="34" charset="0"/>
                <a:cs typeface="Arial" pitchFamily="34" charset="0"/>
              </a:rPr>
              <a:t>general questions about the culture and the literature of the native </a:t>
            </a:r>
            <a:r>
              <a:rPr lang="en-US" sz="2200" i="1" dirty="0">
                <a:latin typeface="Arial" pitchFamily="34" charset="0"/>
                <a:cs typeface="Arial" pitchFamily="34" charset="0"/>
              </a:rPr>
              <a:t>speakers of the target language; perform adequately in the following areas: spelling, grammar (production rather than explanation), reading comprehension, and writing. </a:t>
            </a:r>
            <a:endParaRPr lang="en-US" sz="2200" i="1" dirty="0" smtClean="0">
              <a:latin typeface="Arial" pitchFamily="34" charset="0"/>
              <a:cs typeface="Arial" pitchFamily="34" charset="0"/>
            </a:endParaRPr>
          </a:p>
          <a:p>
            <a:pPr algn="just">
              <a:buFontTx/>
              <a:buChar char="-"/>
            </a:pPr>
            <a:endParaRPr lang="ru-RU" sz="2400" dirty="0">
              <a:latin typeface="Arial" pitchFamily="34" charset="0"/>
              <a:cs typeface="Arial" pitchFamily="34" charset="0"/>
            </a:endParaRPr>
          </a:p>
        </p:txBody>
      </p:sp>
      <p:pic>
        <p:nvPicPr>
          <p:cNvPr id="4" name="Picture 2" descr="C:\Users\shef\Desktop\Logotip_KazNU.gif"/>
          <p:cNvPicPr>
            <a:picLocks noChangeAspect="1" noChangeArrowheads="1"/>
          </p:cNvPicPr>
          <p:nvPr/>
        </p:nvPicPr>
        <p:blipFill>
          <a:blip r:embed="rId2"/>
          <a:srcRect/>
          <a:stretch>
            <a:fillRect/>
          </a:stretch>
        </p:blipFill>
        <p:spPr bwMode="auto">
          <a:xfrm>
            <a:off x="251520" y="188640"/>
            <a:ext cx="1700861" cy="1714512"/>
          </a:xfrm>
          <a:prstGeom prst="rect">
            <a:avLst/>
          </a:prstGeom>
          <a:noFill/>
        </p:spPr>
      </p:pic>
      <p:pic>
        <p:nvPicPr>
          <p:cNvPr id="2050" name="Picture 2" descr="C:\Users\User\Desktop\I+Dont+Teach.jpg"/>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5652120" y="1700808"/>
            <a:ext cx="3240360" cy="43924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2339752" y="548680"/>
            <a:ext cx="6347048" cy="1656184"/>
          </a:xfrm>
        </p:spPr>
        <p:txBody>
          <a:bodyPr>
            <a:noAutofit/>
          </a:bodyPr>
          <a:lstStyle/>
          <a:p>
            <a:pPr algn="just"/>
            <a:r>
              <a:rPr lang="en-US" sz="2400" dirty="0">
                <a:latin typeface="Arial" pitchFamily="34" charset="0"/>
                <a:cs typeface="Arial" pitchFamily="34" charset="0"/>
              </a:rPr>
              <a:t>The structural patterns of the target language are presented by the teacher and the grammar “rules” of the language are learnt </a:t>
            </a:r>
            <a:r>
              <a:rPr lang="en-US" sz="2400" b="1" dirty="0">
                <a:latin typeface="Arial" pitchFamily="34" charset="0"/>
                <a:cs typeface="Arial" pitchFamily="34" charset="0"/>
              </a:rPr>
              <a:t>inductively</a:t>
            </a:r>
            <a:r>
              <a:rPr lang="en-US" sz="2400" dirty="0">
                <a:latin typeface="Arial" pitchFamily="34" charset="0"/>
                <a:cs typeface="Arial" pitchFamily="34" charset="0"/>
              </a:rPr>
              <a:t> by the learners. </a:t>
            </a:r>
            <a:endParaRPr lang="ru-RU" sz="2400" dirty="0">
              <a:latin typeface="Arial" pitchFamily="34" charset="0"/>
              <a:cs typeface="Arial" pitchFamily="34" charset="0"/>
            </a:endParaRPr>
          </a:p>
        </p:txBody>
      </p:sp>
      <p:pic>
        <p:nvPicPr>
          <p:cNvPr id="4" name="Picture 2" descr="C:\Users\shef\Desktop\Logotip_KazNU.gif"/>
          <p:cNvPicPr>
            <a:picLocks noChangeAspect="1" noChangeArrowheads="1"/>
          </p:cNvPicPr>
          <p:nvPr/>
        </p:nvPicPr>
        <p:blipFill>
          <a:blip r:embed="rId2"/>
          <a:srcRect/>
          <a:stretch>
            <a:fillRect/>
          </a:stretch>
        </p:blipFill>
        <p:spPr bwMode="auto">
          <a:xfrm>
            <a:off x="251520" y="404664"/>
            <a:ext cx="1700861" cy="1714512"/>
          </a:xfrm>
          <a:prstGeom prst="rect">
            <a:avLst/>
          </a:prstGeom>
          <a:noFill/>
        </p:spPr>
      </p:pic>
      <p:sp>
        <p:nvSpPr>
          <p:cNvPr id="9" name="Объект 8"/>
          <p:cNvSpPr>
            <a:spLocks noGrp="1"/>
          </p:cNvSpPr>
          <p:nvPr>
            <p:ph sz="half" idx="1"/>
          </p:nvPr>
        </p:nvSpPr>
        <p:spPr>
          <a:xfrm>
            <a:off x="2771800" y="2420888"/>
            <a:ext cx="2952328" cy="3816424"/>
          </a:xfrm>
        </p:spPr>
        <p:txBody>
          <a:bodyPr>
            <a:normAutofit lnSpcReduction="10000"/>
          </a:bodyPr>
          <a:lstStyle/>
          <a:p>
            <a:pPr marL="0" indent="0">
              <a:buNone/>
            </a:pPr>
            <a:r>
              <a:rPr lang="en-US" b="1" dirty="0"/>
              <a:t>Cuisenaire rods </a:t>
            </a:r>
            <a:r>
              <a:rPr lang="en-US" dirty="0"/>
              <a:t>(small </a:t>
            </a:r>
            <a:r>
              <a:rPr lang="en-US" dirty="0" err="1"/>
              <a:t>coloured</a:t>
            </a:r>
            <a:r>
              <a:rPr lang="en-US" dirty="0"/>
              <a:t> blocks of varying sizes originally intended for the teaching of mathematics) are often used to illustrate </a:t>
            </a:r>
            <a:r>
              <a:rPr lang="en-US" dirty="0" smtClean="0"/>
              <a:t>meaning. </a:t>
            </a:r>
            <a:endParaRPr lang="ru-RU" dirty="0"/>
          </a:p>
        </p:txBody>
      </p:sp>
      <p:pic>
        <p:nvPicPr>
          <p:cNvPr id="1026" name="Picture 2" descr="C:\Users\User\Desktop\008265.jpg"/>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5580112" y="2276873"/>
            <a:ext cx="3312368" cy="345638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hef\Desktop\Logotip_KazNU.gif"/>
          <p:cNvPicPr>
            <a:picLocks noChangeAspect="1" noChangeArrowheads="1"/>
          </p:cNvPicPr>
          <p:nvPr/>
        </p:nvPicPr>
        <p:blipFill>
          <a:blip r:embed="rId2"/>
          <a:srcRect/>
          <a:stretch>
            <a:fillRect/>
          </a:stretch>
        </p:blipFill>
        <p:spPr bwMode="auto">
          <a:xfrm>
            <a:off x="370809" y="404664"/>
            <a:ext cx="1700861" cy="1714512"/>
          </a:xfrm>
          <a:prstGeom prst="rect">
            <a:avLst/>
          </a:prstGeom>
          <a:noFill/>
        </p:spPr>
      </p:pic>
      <p:sp>
        <p:nvSpPr>
          <p:cNvPr id="7" name="Заголовок 1"/>
          <p:cNvSpPr>
            <a:spLocks noGrp="1"/>
          </p:cNvSpPr>
          <p:nvPr>
            <p:ph idx="1"/>
          </p:nvPr>
        </p:nvSpPr>
        <p:spPr>
          <a:xfrm>
            <a:off x="3059113" y="404813"/>
            <a:ext cx="5627687" cy="5721350"/>
          </a:xfrm>
        </p:spPr>
        <p:txBody>
          <a:bodyPr>
            <a:normAutofit/>
          </a:bodyPr>
          <a:lstStyle/>
          <a:p>
            <a:endParaRPr lang="en-US" sz="2400" dirty="0" smtClean="0">
              <a:latin typeface="Arial" pitchFamily="34" charset="0"/>
              <a:cs typeface="Arial" pitchFamily="34" charset="0"/>
            </a:endParaRPr>
          </a:p>
          <a:p>
            <a:pPr algn="just"/>
            <a:r>
              <a:rPr lang="en-US" sz="2400" dirty="0" smtClean="0">
                <a:latin typeface="Arial" pitchFamily="34" charset="0"/>
                <a:cs typeface="Arial" pitchFamily="34" charset="0"/>
              </a:rPr>
              <a:t>New </a:t>
            </a:r>
            <a:r>
              <a:rPr lang="en-US" sz="2400" dirty="0">
                <a:latin typeface="Arial" pitchFamily="34" charset="0"/>
                <a:cs typeface="Arial" pitchFamily="34" charset="0"/>
              </a:rPr>
              <a:t>items are added sparingly by the teacher and learners take these as far as they can in their communication until the need for the next new item becomes apparent. </a:t>
            </a:r>
            <a:endParaRPr lang="en-US" sz="2400" dirty="0" smtClean="0">
              <a:latin typeface="Arial" pitchFamily="34" charset="0"/>
              <a:cs typeface="Arial" pitchFamily="34" charset="0"/>
            </a:endParaRPr>
          </a:p>
          <a:p>
            <a:pPr algn="just"/>
            <a:endParaRPr lang="en-US" sz="2400" dirty="0" smtClean="0">
              <a:latin typeface="Arial" pitchFamily="34" charset="0"/>
              <a:cs typeface="Arial" pitchFamily="34" charset="0"/>
            </a:endParaRPr>
          </a:p>
          <a:p>
            <a:pPr algn="just"/>
            <a:r>
              <a:rPr lang="en-US" sz="2400" dirty="0" smtClean="0">
                <a:latin typeface="Arial" pitchFamily="34" charset="0"/>
                <a:cs typeface="Arial" pitchFamily="34" charset="0"/>
              </a:rPr>
              <a:t>The </a:t>
            </a:r>
            <a:r>
              <a:rPr lang="en-US" sz="2400" dirty="0">
                <a:latin typeface="Arial" pitchFamily="34" charset="0"/>
                <a:cs typeface="Arial" pitchFamily="34" charset="0"/>
              </a:rPr>
              <a:t>learners are then left to use the new item and to incorporate it into their existing stock of language, again taking it as far as they can until the next item is needed and so on. </a:t>
            </a:r>
            <a:endParaRPr lang="en-US" sz="2400" dirty="0" smtClean="0">
              <a:latin typeface="Arial" pitchFamily="34" charset="0"/>
              <a:cs typeface="Arial" pitchFamily="34" charset="0"/>
            </a:endParaRPr>
          </a:p>
          <a:p>
            <a:endParaRPr lang="ru-RU" sz="2400" dirty="0">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03848" y="274638"/>
            <a:ext cx="5482952" cy="1143000"/>
          </a:xfrm>
        </p:spPr>
        <p:txBody>
          <a:bodyPr/>
          <a:lstStyle/>
          <a:p>
            <a:r>
              <a:rPr lang="en-US" b="1" dirty="0" smtClean="0"/>
              <a:t>Silent way</a:t>
            </a:r>
            <a:endParaRPr lang="ru-RU" b="1" dirty="0"/>
          </a:p>
        </p:txBody>
      </p:sp>
      <p:sp>
        <p:nvSpPr>
          <p:cNvPr id="3" name="Объект 2"/>
          <p:cNvSpPr>
            <a:spLocks noGrp="1"/>
          </p:cNvSpPr>
          <p:nvPr>
            <p:ph idx="1"/>
          </p:nvPr>
        </p:nvSpPr>
        <p:spPr>
          <a:xfrm>
            <a:off x="2771800" y="1268760"/>
            <a:ext cx="5915000" cy="5256584"/>
          </a:xfrm>
        </p:spPr>
        <p:txBody>
          <a:bodyPr>
            <a:noAutofit/>
          </a:bodyPr>
          <a:lstStyle/>
          <a:p>
            <a:pPr algn="just"/>
            <a:r>
              <a:rPr lang="en-US" sz="2400" dirty="0"/>
              <a:t>Let us say that the teacher has introduced the idea of pronouns as in "</a:t>
            </a:r>
            <a:r>
              <a:rPr lang="en-US" sz="2400" b="1" dirty="0">
                <a:solidFill>
                  <a:srgbClr val="00B050"/>
                </a:solidFill>
              </a:rPr>
              <a:t>Give me a green rod". </a:t>
            </a:r>
            <a:r>
              <a:rPr lang="en-US" sz="2400" dirty="0"/>
              <a:t>The class will then use this structure until it is clearly assimilated, using, in addition, all the other </a:t>
            </a:r>
            <a:r>
              <a:rPr lang="en-US" sz="2400" dirty="0" err="1"/>
              <a:t>colours</a:t>
            </a:r>
            <a:r>
              <a:rPr lang="en-US" sz="2400" dirty="0"/>
              <a:t>. </a:t>
            </a:r>
            <a:endParaRPr lang="en-US" sz="2400" dirty="0" smtClean="0"/>
          </a:p>
          <a:p>
            <a:pPr algn="just"/>
            <a:r>
              <a:rPr lang="en-US" sz="2400" dirty="0" smtClean="0"/>
              <a:t>One </a:t>
            </a:r>
            <a:r>
              <a:rPr lang="en-US" sz="2400" dirty="0"/>
              <a:t>member of the class would now like to ask another to pass a rod to a third student but she does not know the word "</a:t>
            </a:r>
            <a:r>
              <a:rPr lang="en-US" sz="2400" b="1" u="sng" dirty="0"/>
              <a:t>her</a:t>
            </a:r>
            <a:r>
              <a:rPr lang="en-US" sz="2400" dirty="0"/>
              <a:t>", only that it cannot be "</a:t>
            </a:r>
            <a:r>
              <a:rPr lang="en-US" sz="2400" b="1" u="sng" dirty="0"/>
              <a:t>me</a:t>
            </a:r>
            <a:r>
              <a:rPr lang="en-US" sz="2400" dirty="0"/>
              <a:t>". </a:t>
            </a:r>
            <a:endParaRPr lang="en-US" sz="2400" dirty="0" smtClean="0"/>
          </a:p>
          <a:p>
            <a:pPr algn="just"/>
            <a:r>
              <a:rPr lang="en-US" sz="2400" dirty="0" smtClean="0"/>
              <a:t>At </a:t>
            </a:r>
            <a:r>
              <a:rPr lang="en-US" sz="2400" dirty="0"/>
              <a:t>this point the teacher would intervene and supply the new item: </a:t>
            </a:r>
            <a:r>
              <a:rPr lang="en-US" sz="2400" b="1" dirty="0">
                <a:solidFill>
                  <a:srgbClr val="00B050"/>
                </a:solidFill>
              </a:rPr>
              <a:t>"Give her the green rod" </a:t>
            </a:r>
            <a:r>
              <a:rPr lang="en-US" sz="2400" dirty="0"/>
              <a:t>and the learners will continue until the next new item is needed (probably "him"). </a:t>
            </a:r>
            <a:endParaRPr lang="ru-RU" sz="2400" dirty="0"/>
          </a:p>
        </p:txBody>
      </p:sp>
      <p:pic>
        <p:nvPicPr>
          <p:cNvPr id="4" name="Picture 2" descr="C:\Users\shef\Desktop\Logotip_KazNU.gif"/>
          <p:cNvPicPr>
            <a:picLocks noChangeAspect="1" noChangeArrowheads="1"/>
          </p:cNvPicPr>
          <p:nvPr/>
        </p:nvPicPr>
        <p:blipFill>
          <a:blip r:embed="rId2"/>
          <a:srcRect/>
          <a:stretch>
            <a:fillRect/>
          </a:stretch>
        </p:blipFill>
        <p:spPr bwMode="auto">
          <a:xfrm>
            <a:off x="107504" y="116632"/>
            <a:ext cx="1700861" cy="1714512"/>
          </a:xfrm>
          <a:prstGeom prst="rect">
            <a:avLst/>
          </a:prstGeom>
          <a:noFill/>
        </p:spPr>
      </p:pic>
    </p:spTree>
    <p:extLst>
      <p:ext uri="{BB962C8B-B14F-4D97-AF65-F5344CB8AC3E}">
        <p14:creationId xmlns:p14="http://schemas.microsoft.com/office/powerpoint/2010/main" val="490096805"/>
      </p:ext>
    </p:extLst>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699792" y="548680"/>
            <a:ext cx="5987008" cy="5760640"/>
          </a:xfrm>
        </p:spPr>
        <p:txBody>
          <a:bodyPr>
            <a:normAutofit/>
          </a:bodyPr>
          <a:lstStyle/>
          <a:p>
            <a:pPr marL="0" indent="0">
              <a:buNone/>
            </a:pPr>
            <a:r>
              <a:rPr lang="en-US" sz="2800" dirty="0">
                <a:latin typeface="Arial" pitchFamily="34" charset="0"/>
                <a:cs typeface="Arial" pitchFamily="34" charset="0"/>
              </a:rPr>
              <a:t>The prominent writer on language teaching, </a:t>
            </a:r>
            <a:r>
              <a:rPr lang="en-US" sz="2800" b="1" dirty="0">
                <a:latin typeface="Arial" pitchFamily="34" charset="0"/>
                <a:cs typeface="Arial" pitchFamily="34" charset="0"/>
              </a:rPr>
              <a:t>Earl W. </a:t>
            </a:r>
            <a:r>
              <a:rPr lang="en-US" sz="2800" b="1" dirty="0" err="1">
                <a:latin typeface="Arial" pitchFamily="34" charset="0"/>
                <a:cs typeface="Arial" pitchFamily="34" charset="0"/>
              </a:rPr>
              <a:t>Stevick</a:t>
            </a:r>
            <a:r>
              <a:rPr lang="en-US" sz="2800" dirty="0">
                <a:latin typeface="Arial" pitchFamily="34" charset="0"/>
                <a:cs typeface="Arial" pitchFamily="34" charset="0"/>
              </a:rPr>
              <a:t>, has described the role of the teacher in Silent Way </a:t>
            </a:r>
            <a:r>
              <a:rPr lang="en-US" sz="2800" dirty="0" smtClean="0">
                <a:latin typeface="Arial" pitchFamily="34" charset="0"/>
                <a:cs typeface="Arial" pitchFamily="34" charset="0"/>
              </a:rPr>
              <a:t>as: </a:t>
            </a:r>
          </a:p>
          <a:p>
            <a:pPr marL="0" indent="0">
              <a:buNone/>
            </a:pPr>
            <a:endParaRPr lang="en-US" sz="2800" b="1" dirty="0" smtClean="0">
              <a:latin typeface="Arial" pitchFamily="34" charset="0"/>
              <a:cs typeface="Arial" pitchFamily="34" charset="0"/>
            </a:endParaRPr>
          </a:p>
          <a:p>
            <a:pPr marL="0" indent="0">
              <a:buNone/>
            </a:pPr>
            <a:r>
              <a:rPr lang="en-US" sz="2800" b="1" dirty="0" smtClean="0">
                <a:latin typeface="Arial" pitchFamily="34" charset="0"/>
                <a:cs typeface="Arial" pitchFamily="34" charset="0"/>
              </a:rPr>
              <a:t>"</a:t>
            </a:r>
            <a:r>
              <a:rPr lang="en-US" sz="2800" b="1" dirty="0">
                <a:latin typeface="Arial" pitchFamily="34" charset="0"/>
                <a:cs typeface="Arial" pitchFamily="34" charset="0"/>
              </a:rPr>
              <a:t>Teach, test, get out of the way". </a:t>
            </a:r>
            <a:endParaRPr lang="en-US" sz="2800" b="1" dirty="0" smtClean="0">
              <a:latin typeface="Arial" pitchFamily="34" charset="0"/>
              <a:cs typeface="Arial" pitchFamily="34" charset="0"/>
            </a:endParaRPr>
          </a:p>
          <a:p>
            <a:pPr marL="0" indent="0">
              <a:buNone/>
            </a:pPr>
            <a:endParaRPr lang="en-US" sz="2800" b="1" dirty="0" smtClean="0">
              <a:latin typeface="Arial" pitchFamily="34" charset="0"/>
              <a:cs typeface="Arial" pitchFamily="34" charset="0"/>
            </a:endParaRPr>
          </a:p>
        </p:txBody>
      </p:sp>
      <p:pic>
        <p:nvPicPr>
          <p:cNvPr id="4" name="Picture 2" descr="C:\Users\shef\Desktop\Logotip_KazNU.gif"/>
          <p:cNvPicPr>
            <a:picLocks noChangeAspect="1" noChangeArrowheads="1"/>
          </p:cNvPicPr>
          <p:nvPr/>
        </p:nvPicPr>
        <p:blipFill>
          <a:blip r:embed="rId2"/>
          <a:srcRect/>
          <a:stretch>
            <a:fillRect/>
          </a:stretch>
        </p:blipFill>
        <p:spPr bwMode="auto">
          <a:xfrm>
            <a:off x="107504" y="116632"/>
            <a:ext cx="1700861" cy="1714512"/>
          </a:xfrm>
          <a:prstGeom prst="rect">
            <a:avLst/>
          </a:prstGeom>
          <a:noFill/>
        </p:spPr>
      </p:pic>
      <p:cxnSp>
        <p:nvCxnSpPr>
          <p:cNvPr id="6" name="Прямая со стрелкой 5"/>
          <p:cNvCxnSpPr/>
          <p:nvPr/>
        </p:nvCxnSpPr>
        <p:spPr>
          <a:xfrm flipV="1">
            <a:off x="2699792" y="3573016"/>
            <a:ext cx="5760640" cy="72008"/>
          </a:xfrm>
          <a:prstGeom prst="straightConnector1">
            <a:avLst/>
          </a:prstGeom>
          <a:ln w="57150">
            <a:solidFill>
              <a:srgbClr val="FF0000"/>
            </a:solidFill>
            <a:tailEnd type="arrow"/>
          </a:ln>
          <a:effectLst>
            <a:innerShdw blurRad="63500" dist="50800" dir="16200000">
              <a:prstClr val="black">
                <a:alpha val="50000"/>
              </a:prstClr>
            </a:inn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0356823"/>
      </p:ext>
    </p:extLst>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771800" y="973888"/>
            <a:ext cx="5915000" cy="5407440"/>
          </a:xfrm>
        </p:spPr>
        <p:txBody>
          <a:bodyPr>
            <a:noAutofit/>
          </a:bodyPr>
          <a:lstStyle/>
          <a:p>
            <a:pPr marL="0" indent="0" algn="ctr">
              <a:buNone/>
            </a:pPr>
            <a:r>
              <a:rPr lang="en-US" sz="2400" b="1" dirty="0">
                <a:solidFill>
                  <a:srgbClr val="FF0000"/>
                </a:solidFill>
                <a:latin typeface="Arial" pitchFamily="34" charset="0"/>
                <a:cs typeface="Arial" pitchFamily="34" charset="0"/>
              </a:rPr>
              <a:t>Features of Silent Way</a:t>
            </a:r>
            <a:endParaRPr lang="en-US" sz="2400" dirty="0">
              <a:solidFill>
                <a:srgbClr val="FF0000"/>
              </a:solidFill>
              <a:latin typeface="Arial" pitchFamily="34" charset="0"/>
              <a:cs typeface="Arial" pitchFamily="34" charset="0"/>
            </a:endParaRPr>
          </a:p>
          <a:p>
            <a:pPr marL="0" indent="0" algn="just">
              <a:buNone/>
            </a:pPr>
            <a:r>
              <a:rPr lang="en-US" sz="2000" dirty="0">
                <a:latin typeface="Arial" pitchFamily="34" charset="0"/>
                <a:cs typeface="Arial" pitchFamily="34" charset="0"/>
              </a:rPr>
              <a:t>The Silent Way is characterized by its focus on discovery, creativity, problem solving and the use of accompanying materials. </a:t>
            </a:r>
            <a:endParaRPr lang="en-US" sz="2000" b="1" dirty="0">
              <a:latin typeface="Arial" pitchFamily="34" charset="0"/>
              <a:cs typeface="Arial" pitchFamily="34" charset="0"/>
            </a:endParaRPr>
          </a:p>
          <a:p>
            <a:pPr marL="0" indent="0" algn="just">
              <a:buNone/>
            </a:pPr>
            <a:endParaRPr lang="en-US" sz="2000" dirty="0" smtClean="0">
              <a:latin typeface="Arial" pitchFamily="34" charset="0"/>
              <a:cs typeface="Arial" pitchFamily="34" charset="0"/>
            </a:endParaRPr>
          </a:p>
          <a:p>
            <a:pPr marL="0" indent="0" algn="just">
              <a:buNone/>
            </a:pPr>
            <a:r>
              <a:rPr lang="en-US" sz="2000" dirty="0" smtClean="0">
                <a:latin typeface="Arial" pitchFamily="34" charset="0"/>
                <a:cs typeface="Arial" pitchFamily="34" charset="0"/>
              </a:rPr>
              <a:t>1</a:t>
            </a:r>
            <a:r>
              <a:rPr lang="en-US" sz="2000" dirty="0">
                <a:latin typeface="Arial" pitchFamily="34" charset="0"/>
                <a:cs typeface="Arial" pitchFamily="34" charset="0"/>
              </a:rPr>
              <a:t>. </a:t>
            </a:r>
            <a:r>
              <a:rPr lang="en-US" sz="2000" b="1" dirty="0">
                <a:latin typeface="Arial" pitchFamily="34" charset="0"/>
                <a:cs typeface="Arial" pitchFamily="34" charset="0"/>
              </a:rPr>
              <a:t>Learning is facilitated if the learner discovers or creates</a:t>
            </a:r>
            <a:r>
              <a:rPr lang="en-US" sz="2000" dirty="0">
                <a:latin typeface="Arial" pitchFamily="34" charset="0"/>
                <a:cs typeface="Arial" pitchFamily="34" charset="0"/>
              </a:rPr>
              <a:t>. </a:t>
            </a:r>
            <a:endParaRPr lang="en-US" sz="2000" dirty="0" smtClean="0">
              <a:latin typeface="Arial" pitchFamily="34" charset="0"/>
              <a:cs typeface="Arial" pitchFamily="34" charset="0"/>
            </a:endParaRPr>
          </a:p>
          <a:p>
            <a:pPr marL="0" indent="0" algn="just">
              <a:buNone/>
            </a:pPr>
            <a:endParaRPr lang="en-US" sz="2000" dirty="0" smtClean="0">
              <a:latin typeface="Arial" pitchFamily="34" charset="0"/>
              <a:cs typeface="Arial" pitchFamily="34" charset="0"/>
            </a:endParaRPr>
          </a:p>
          <a:p>
            <a:pPr marL="0" indent="0" algn="just">
              <a:buNone/>
            </a:pPr>
            <a:r>
              <a:rPr lang="en-US" sz="2000" dirty="0" smtClean="0">
                <a:latin typeface="Arial" pitchFamily="34" charset="0"/>
                <a:cs typeface="Arial" pitchFamily="34" charset="0"/>
              </a:rPr>
              <a:t>The </a:t>
            </a:r>
            <a:r>
              <a:rPr lang="en-US" sz="2000" dirty="0">
                <a:latin typeface="Arial" pitchFamily="34" charset="0"/>
                <a:cs typeface="Arial" pitchFamily="34" charset="0"/>
              </a:rPr>
              <a:t>Silent way belongs to the tradition of teaching that favors hypothetical mode of teaching (as opposed to expository mode of teaching) in which the teacher and the learner work cooperatively to reach the educational desired goals. (</a:t>
            </a:r>
            <a:r>
              <a:rPr lang="en-US" sz="2000" dirty="0" err="1">
                <a:latin typeface="Arial" pitchFamily="34" charset="0"/>
                <a:cs typeface="Arial" pitchFamily="34" charset="0"/>
              </a:rPr>
              <a:t>cf</a:t>
            </a:r>
            <a:r>
              <a:rPr lang="en-US" sz="2000" dirty="0">
                <a:latin typeface="Arial" pitchFamily="34" charset="0"/>
                <a:cs typeface="Arial" pitchFamily="34" charset="0"/>
              </a:rPr>
              <a:t> Bruner 1966.) The learner is not a bench bound listener but an active contributor to the learning process. </a:t>
            </a:r>
            <a:endParaRPr lang="ru-RU" sz="2000" dirty="0">
              <a:latin typeface="Arial" pitchFamily="34" charset="0"/>
              <a:cs typeface="Arial" pitchFamily="34" charset="0"/>
            </a:endParaRPr>
          </a:p>
          <a:p>
            <a:pPr algn="just"/>
            <a:endParaRPr lang="ru-RU" sz="2400" dirty="0">
              <a:latin typeface="Arial" pitchFamily="34" charset="0"/>
              <a:cs typeface="Arial" pitchFamily="34" charset="0"/>
            </a:endParaRPr>
          </a:p>
        </p:txBody>
      </p:sp>
      <p:pic>
        <p:nvPicPr>
          <p:cNvPr id="4" name="Picture 2" descr="C:\Users\shef\Desktop\Logotip_KazNU.gif"/>
          <p:cNvPicPr>
            <a:picLocks noChangeAspect="1" noChangeArrowheads="1"/>
          </p:cNvPicPr>
          <p:nvPr/>
        </p:nvPicPr>
        <p:blipFill>
          <a:blip r:embed="rId2"/>
          <a:srcRect/>
          <a:stretch>
            <a:fillRect/>
          </a:stretch>
        </p:blipFill>
        <p:spPr bwMode="auto">
          <a:xfrm>
            <a:off x="107504" y="116632"/>
            <a:ext cx="1700861" cy="1714512"/>
          </a:xfrm>
          <a:prstGeom prst="rect">
            <a:avLst/>
          </a:prstGeom>
          <a:noFill/>
        </p:spPr>
      </p:pic>
    </p:spTree>
    <p:extLst>
      <p:ext uri="{BB962C8B-B14F-4D97-AF65-F5344CB8AC3E}">
        <p14:creationId xmlns:p14="http://schemas.microsoft.com/office/powerpoint/2010/main" val="2229905788"/>
      </p:ext>
    </p:extLst>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87824" y="274638"/>
            <a:ext cx="5698976" cy="922114"/>
          </a:xfrm>
        </p:spPr>
        <p:txBody>
          <a:bodyPr>
            <a:normAutofit fontScale="90000"/>
          </a:bodyPr>
          <a:lstStyle/>
          <a:p>
            <a:r>
              <a:rPr lang="en-US" b="1" dirty="0">
                <a:solidFill>
                  <a:srgbClr val="FF0000"/>
                </a:solidFill>
                <a:latin typeface="Arial" pitchFamily="34" charset="0"/>
                <a:cs typeface="Arial" pitchFamily="34" charset="0"/>
              </a:rPr>
              <a:t>Features of Silent Way</a:t>
            </a:r>
            <a:r>
              <a:rPr lang="en-US" dirty="0">
                <a:solidFill>
                  <a:srgbClr val="FF0000"/>
                </a:solidFill>
                <a:latin typeface="Arial" pitchFamily="34" charset="0"/>
                <a:cs typeface="Arial" pitchFamily="34" charset="0"/>
              </a:rPr>
              <a:t/>
            </a:r>
            <a:br>
              <a:rPr lang="en-US" dirty="0">
                <a:solidFill>
                  <a:srgbClr val="FF0000"/>
                </a:solidFill>
                <a:latin typeface="Arial" pitchFamily="34" charset="0"/>
                <a:cs typeface="Arial" pitchFamily="34" charset="0"/>
              </a:rPr>
            </a:br>
            <a:endParaRPr lang="ru-RU" dirty="0"/>
          </a:p>
        </p:txBody>
      </p:sp>
      <p:sp>
        <p:nvSpPr>
          <p:cNvPr id="3" name="Объект 2"/>
          <p:cNvSpPr>
            <a:spLocks noGrp="1"/>
          </p:cNvSpPr>
          <p:nvPr>
            <p:ph idx="1"/>
          </p:nvPr>
        </p:nvSpPr>
        <p:spPr>
          <a:xfrm>
            <a:off x="2771800" y="1412776"/>
            <a:ext cx="5915000" cy="4713387"/>
          </a:xfrm>
        </p:spPr>
        <p:txBody>
          <a:bodyPr>
            <a:normAutofit lnSpcReduction="10000"/>
          </a:bodyPr>
          <a:lstStyle/>
          <a:p>
            <a:pPr algn="just">
              <a:buFont typeface="Wingdings" pitchFamily="2" charset="2"/>
              <a:buChar char="ü"/>
            </a:pPr>
            <a:r>
              <a:rPr lang="en-US" sz="2000" dirty="0"/>
              <a:t>2. </a:t>
            </a:r>
            <a:r>
              <a:rPr lang="en-US" sz="2000" b="1" dirty="0"/>
              <a:t>Learning is facilitated by accompanying (mediating) physical objects</a:t>
            </a:r>
            <a:r>
              <a:rPr lang="en-US" sz="2000" dirty="0"/>
              <a:t>. </a:t>
            </a:r>
            <a:endParaRPr lang="en-US" sz="2000" dirty="0" smtClean="0"/>
          </a:p>
          <a:p>
            <a:pPr marL="0" indent="0" algn="just">
              <a:buNone/>
            </a:pPr>
            <a:r>
              <a:rPr lang="en-US" sz="2000" dirty="0" smtClean="0"/>
              <a:t>The </a:t>
            </a:r>
            <a:r>
              <a:rPr lang="en-US" sz="2000" dirty="0"/>
              <a:t>Silent Way uses colorful charts and rods (</a:t>
            </a:r>
            <a:r>
              <a:rPr lang="en-US" sz="2000" dirty="0" err="1"/>
              <a:t>cuisenaire</a:t>
            </a:r>
            <a:r>
              <a:rPr lang="en-US" sz="2000" dirty="0"/>
              <a:t> rods) which are of varying length. They are used to introduce vocabulary (colors, numbers, adjectives, verbs) and syntax (tense, comparatives, plurals, word order …). </a:t>
            </a:r>
            <a:endParaRPr lang="ru-RU" sz="2000" dirty="0"/>
          </a:p>
          <a:p>
            <a:pPr algn="just">
              <a:buFont typeface="Wingdings" pitchFamily="2" charset="2"/>
              <a:buChar char="ü"/>
            </a:pPr>
            <a:r>
              <a:rPr lang="en-US" sz="2000" dirty="0"/>
              <a:t>3. </a:t>
            </a:r>
            <a:r>
              <a:rPr lang="en-US" sz="2000" b="1" dirty="0"/>
              <a:t>Learning is facilitated by problem solving involving the material to be learned</a:t>
            </a:r>
            <a:r>
              <a:rPr lang="en-US" sz="2000" dirty="0"/>
              <a:t>. </a:t>
            </a:r>
            <a:endParaRPr lang="en-US" sz="2000" dirty="0" smtClean="0"/>
          </a:p>
          <a:p>
            <a:pPr marL="0" indent="0" algn="just">
              <a:buNone/>
            </a:pPr>
            <a:r>
              <a:rPr lang="en-US" sz="2000" dirty="0" smtClean="0"/>
              <a:t>This </a:t>
            </a:r>
            <a:r>
              <a:rPr lang="en-US" sz="2000" dirty="0"/>
              <a:t>can be summarized by Benjamin Franklin’s words: </a:t>
            </a:r>
            <a:endParaRPr lang="ru-RU" sz="2000" dirty="0"/>
          </a:p>
          <a:p>
            <a:pPr algn="just"/>
            <a:r>
              <a:rPr lang="en-US" sz="2000" dirty="0"/>
              <a:t>“Tell me and I forget </a:t>
            </a:r>
            <a:endParaRPr lang="ru-RU" sz="2000" dirty="0"/>
          </a:p>
          <a:p>
            <a:pPr algn="just"/>
            <a:r>
              <a:rPr lang="en-US" sz="2000" dirty="0"/>
              <a:t>Teach me and I remember </a:t>
            </a:r>
            <a:endParaRPr lang="ru-RU" sz="2000" dirty="0"/>
          </a:p>
          <a:p>
            <a:pPr algn="just"/>
            <a:r>
              <a:rPr lang="en-US" sz="2000" dirty="0"/>
              <a:t>Involve me and I learn” </a:t>
            </a:r>
            <a:endParaRPr lang="ru-RU" sz="2000" dirty="0"/>
          </a:p>
          <a:p>
            <a:pPr algn="just"/>
            <a:r>
              <a:rPr lang="en-US" sz="2000" dirty="0"/>
              <a:t>A good silent way learner is a good problem solver. </a:t>
            </a:r>
            <a:endParaRPr lang="ru-RU" sz="2000" dirty="0"/>
          </a:p>
        </p:txBody>
      </p:sp>
      <p:pic>
        <p:nvPicPr>
          <p:cNvPr id="4" name="Picture 2" descr="C:\Users\shef\Desktop\Logotip_KazNU.gif"/>
          <p:cNvPicPr>
            <a:picLocks noChangeAspect="1" noChangeArrowheads="1"/>
          </p:cNvPicPr>
          <p:nvPr/>
        </p:nvPicPr>
        <p:blipFill>
          <a:blip r:embed="rId3"/>
          <a:srcRect/>
          <a:stretch>
            <a:fillRect/>
          </a:stretch>
        </p:blipFill>
        <p:spPr bwMode="auto">
          <a:xfrm>
            <a:off x="107504" y="116632"/>
            <a:ext cx="1700861" cy="1714512"/>
          </a:xfrm>
          <a:prstGeom prst="rect">
            <a:avLst/>
          </a:prstGeom>
          <a:noFill/>
        </p:spPr>
      </p:pic>
    </p:spTree>
    <p:extLst>
      <p:ext uri="{BB962C8B-B14F-4D97-AF65-F5344CB8AC3E}">
        <p14:creationId xmlns:p14="http://schemas.microsoft.com/office/powerpoint/2010/main" val="2768655184"/>
      </p:ext>
    </p:extLst>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15816" y="476672"/>
            <a:ext cx="5770984" cy="1152128"/>
          </a:xfrm>
        </p:spPr>
        <p:txBody>
          <a:bodyPr>
            <a:normAutofit fontScale="90000"/>
          </a:bodyPr>
          <a:lstStyle/>
          <a:p>
            <a:r>
              <a:rPr lang="en-US" b="1" dirty="0" smtClean="0"/>
              <a:t/>
            </a:r>
            <a:br>
              <a:rPr lang="en-US" b="1" dirty="0" smtClean="0"/>
            </a:br>
            <a:r>
              <a:rPr lang="en-US" b="1" dirty="0" smtClean="0"/>
              <a:t>Types </a:t>
            </a:r>
            <a:r>
              <a:rPr lang="en-US" b="1" i="1" dirty="0"/>
              <a:t>of learning and teaching activities</a:t>
            </a:r>
            <a:r>
              <a:rPr lang="en-US" b="1" dirty="0"/>
              <a:t> </a:t>
            </a:r>
            <a:r>
              <a:rPr lang="ru-RU" dirty="0"/>
              <a:t/>
            </a:r>
            <a:br>
              <a:rPr lang="ru-RU" dirty="0"/>
            </a:br>
            <a:endParaRPr lang="ru-RU" dirty="0"/>
          </a:p>
        </p:txBody>
      </p:sp>
      <p:sp>
        <p:nvSpPr>
          <p:cNvPr id="3" name="Объект 2"/>
          <p:cNvSpPr>
            <a:spLocks noGrp="1"/>
          </p:cNvSpPr>
          <p:nvPr>
            <p:ph idx="1"/>
          </p:nvPr>
        </p:nvSpPr>
        <p:spPr>
          <a:xfrm>
            <a:off x="2771800" y="1700808"/>
            <a:ext cx="5915000" cy="4425355"/>
          </a:xfrm>
        </p:spPr>
        <p:txBody>
          <a:bodyPr>
            <a:normAutofit fontScale="70000" lnSpcReduction="20000"/>
          </a:bodyPr>
          <a:lstStyle/>
          <a:p>
            <a:pPr algn="just"/>
            <a:endParaRPr lang="en-US" dirty="0" smtClean="0"/>
          </a:p>
          <a:p>
            <a:pPr algn="just">
              <a:buFont typeface="Wingdings" pitchFamily="2" charset="2"/>
              <a:buChar char="Ø"/>
            </a:pPr>
            <a:r>
              <a:rPr lang="en-US" sz="3400" dirty="0" smtClean="0"/>
              <a:t>Basic </a:t>
            </a:r>
            <a:r>
              <a:rPr lang="en-US" sz="3400" dirty="0"/>
              <a:t>to the method are simple linguistic tasks in which </a:t>
            </a:r>
            <a:r>
              <a:rPr lang="en-US" sz="3400" b="1" dirty="0"/>
              <a:t>the teacher models a word, phrase, or sentence</a:t>
            </a:r>
            <a:r>
              <a:rPr lang="en-US" sz="3400" dirty="0"/>
              <a:t> and then elicits learner responses. Learners then go on create their own utterances by putting together old and new information. </a:t>
            </a:r>
            <a:endParaRPr lang="en-US" sz="3400" dirty="0" smtClean="0"/>
          </a:p>
          <a:p>
            <a:pPr algn="just">
              <a:buFont typeface="Wingdings" pitchFamily="2" charset="2"/>
              <a:buChar char="Ø"/>
            </a:pPr>
            <a:r>
              <a:rPr lang="en-US" sz="3400" b="1" dirty="0" smtClean="0"/>
              <a:t>Charts</a:t>
            </a:r>
            <a:r>
              <a:rPr lang="en-US" sz="3400" dirty="0"/>
              <a:t>, </a:t>
            </a:r>
            <a:r>
              <a:rPr lang="en-US" sz="3400" b="1" dirty="0"/>
              <a:t>rods</a:t>
            </a:r>
            <a:r>
              <a:rPr lang="en-US" sz="3400" dirty="0"/>
              <a:t>, and </a:t>
            </a:r>
            <a:r>
              <a:rPr lang="en-US" sz="3400" b="1" dirty="0"/>
              <a:t>other aids </a:t>
            </a:r>
            <a:r>
              <a:rPr lang="en-US" sz="3400" dirty="0"/>
              <a:t>may be used to elicit learner responses. </a:t>
            </a:r>
            <a:endParaRPr lang="en-US" sz="3400" dirty="0" smtClean="0"/>
          </a:p>
          <a:p>
            <a:pPr algn="just">
              <a:buFont typeface="Wingdings" pitchFamily="2" charset="2"/>
              <a:buChar char="Ø"/>
            </a:pPr>
            <a:endParaRPr lang="en-US" sz="3400" dirty="0" smtClean="0"/>
          </a:p>
          <a:p>
            <a:pPr algn="just">
              <a:buFont typeface="Wingdings" pitchFamily="2" charset="2"/>
              <a:buChar char="Ø"/>
            </a:pPr>
            <a:r>
              <a:rPr lang="en-US" sz="3400" dirty="0" smtClean="0"/>
              <a:t>Responses </a:t>
            </a:r>
            <a:r>
              <a:rPr lang="en-US" sz="3400" dirty="0"/>
              <a:t>to commands, questions, and visual cues thus constitute the basis for classroom activities. </a:t>
            </a:r>
            <a:endParaRPr lang="ru-RU" sz="3400" dirty="0"/>
          </a:p>
        </p:txBody>
      </p:sp>
      <p:pic>
        <p:nvPicPr>
          <p:cNvPr id="4" name="Picture 2" descr="C:\Users\shef\Desktop\Logotip_KazNU.gif"/>
          <p:cNvPicPr>
            <a:picLocks noChangeAspect="1" noChangeArrowheads="1"/>
          </p:cNvPicPr>
          <p:nvPr/>
        </p:nvPicPr>
        <p:blipFill>
          <a:blip r:embed="rId2"/>
          <a:srcRect/>
          <a:stretch>
            <a:fillRect/>
          </a:stretch>
        </p:blipFill>
        <p:spPr bwMode="auto">
          <a:xfrm>
            <a:off x="107504" y="116632"/>
            <a:ext cx="1700861" cy="1714512"/>
          </a:xfrm>
          <a:prstGeom prst="rect">
            <a:avLst/>
          </a:prstGeom>
          <a:noFill/>
        </p:spPr>
      </p:pic>
    </p:spTree>
    <p:extLst>
      <p:ext uri="{BB962C8B-B14F-4D97-AF65-F5344CB8AC3E}">
        <p14:creationId xmlns:p14="http://schemas.microsoft.com/office/powerpoint/2010/main" val="1599169557"/>
      </p:ext>
    </p:extLst>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1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8451" y="279402"/>
            <a:ext cx="1825277" cy="179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Заголовок 8"/>
          <p:cNvSpPr>
            <a:spLocks noGrp="1"/>
          </p:cNvSpPr>
          <p:nvPr>
            <p:ph type="title"/>
          </p:nvPr>
        </p:nvSpPr>
        <p:spPr>
          <a:xfrm>
            <a:off x="2267744" y="274638"/>
            <a:ext cx="6419056" cy="1143000"/>
          </a:xfrm>
        </p:spPr>
        <p:txBody>
          <a:bodyPr>
            <a:normAutofit fontScale="90000"/>
          </a:bodyPr>
          <a:lstStyle/>
          <a:p>
            <a:r>
              <a:rPr lang="en-US" dirty="0" smtClean="0"/>
              <a:t/>
            </a:r>
            <a:br>
              <a:rPr lang="en-US" dirty="0" smtClean="0"/>
            </a:br>
            <a:r>
              <a:rPr lang="en-US" sz="3600" b="1" dirty="0" smtClean="0"/>
              <a:t>TEACHING </a:t>
            </a:r>
            <a:r>
              <a:rPr lang="en-US" sz="3600" b="1" dirty="0"/>
              <a:t>APPROACHES: WHAT IS THE SILENT WAY? </a:t>
            </a:r>
            <a:r>
              <a:rPr lang="ru-RU" dirty="0"/>
              <a:t/>
            </a:r>
            <a:br>
              <a:rPr lang="ru-RU" dirty="0"/>
            </a:br>
            <a:endParaRPr lang="ru-RU" dirty="0"/>
          </a:p>
        </p:txBody>
      </p:sp>
      <p:sp>
        <p:nvSpPr>
          <p:cNvPr id="8" name="Заголовок 4"/>
          <p:cNvSpPr>
            <a:spLocks noGrp="1"/>
          </p:cNvSpPr>
          <p:nvPr>
            <p:ph idx="1"/>
          </p:nvPr>
        </p:nvSpPr>
        <p:spPr>
          <a:xfrm>
            <a:off x="3059832" y="1600200"/>
            <a:ext cx="5626968" cy="4525963"/>
          </a:xfrm>
        </p:spPr>
        <p:txBody>
          <a:bodyPr>
            <a:normAutofit fontScale="92500"/>
          </a:bodyPr>
          <a:lstStyle/>
          <a:p>
            <a:pPr marL="0" lvl="0" indent="0">
              <a:buNone/>
            </a:pPr>
            <a:r>
              <a:rPr lang="en-US" dirty="0" smtClean="0"/>
              <a:t>1. Features </a:t>
            </a:r>
            <a:r>
              <a:rPr lang="en-US" dirty="0"/>
              <a:t>of the Silent Way </a:t>
            </a:r>
            <a:r>
              <a:rPr lang="en-US" dirty="0" smtClean="0"/>
              <a:t>Method.</a:t>
            </a:r>
            <a:endParaRPr lang="ru-RU" dirty="0"/>
          </a:p>
          <a:p>
            <a:pPr marL="0" lvl="0" indent="0">
              <a:buNone/>
            </a:pPr>
            <a:r>
              <a:rPr lang="en-US" dirty="0" smtClean="0"/>
              <a:t>2. Types </a:t>
            </a:r>
            <a:r>
              <a:rPr lang="en-US" dirty="0"/>
              <a:t>of learning and teaching activities. The role of instructional materials</a:t>
            </a:r>
            <a:r>
              <a:rPr lang="en-GB" dirty="0"/>
              <a:t>. </a:t>
            </a:r>
            <a:endParaRPr lang="ru-RU" dirty="0"/>
          </a:p>
          <a:p>
            <a:pPr marL="0" indent="0">
              <a:buNone/>
            </a:pPr>
            <a:r>
              <a:rPr lang="en-US" dirty="0" smtClean="0"/>
              <a:t>3. Objectives </a:t>
            </a:r>
            <a:r>
              <a:rPr lang="en-US" dirty="0"/>
              <a:t>of the Silent Way Method.</a:t>
            </a:r>
            <a:endParaRPr lang="ru-RU" dirty="0"/>
          </a:p>
          <a:p>
            <a:pPr marL="0" lvl="0" indent="0">
              <a:buNone/>
            </a:pPr>
            <a:r>
              <a:rPr lang="en-US" dirty="0" smtClean="0"/>
              <a:t>4. Advantages </a:t>
            </a:r>
            <a:r>
              <a:rPr lang="en-US" dirty="0"/>
              <a:t>and disadvantages of the Silent way method.</a:t>
            </a:r>
            <a:endParaRPr lang="ru-RU" dirty="0"/>
          </a:p>
          <a:p>
            <a:endParaRPr lang="ru-RU" dirty="0"/>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71800" y="274638"/>
            <a:ext cx="5915000" cy="1143000"/>
          </a:xfrm>
        </p:spPr>
        <p:txBody>
          <a:bodyPr>
            <a:normAutofit fontScale="90000"/>
          </a:bodyPr>
          <a:lstStyle/>
          <a:p>
            <a:r>
              <a:rPr lang="en-US" b="1" dirty="0"/>
              <a:t>Disadvantages</a:t>
            </a:r>
            <a:r>
              <a:rPr lang="en-US" dirty="0"/>
              <a:t> </a:t>
            </a:r>
            <a:r>
              <a:rPr lang="ru-RU" dirty="0"/>
              <a:t/>
            </a:r>
            <a:br>
              <a:rPr lang="ru-RU" dirty="0"/>
            </a:br>
            <a:endParaRPr lang="ru-RU" dirty="0"/>
          </a:p>
        </p:txBody>
      </p:sp>
      <p:sp>
        <p:nvSpPr>
          <p:cNvPr id="3" name="Объект 2"/>
          <p:cNvSpPr>
            <a:spLocks noGrp="1"/>
          </p:cNvSpPr>
          <p:nvPr>
            <p:ph idx="1"/>
          </p:nvPr>
        </p:nvSpPr>
        <p:spPr>
          <a:xfrm>
            <a:off x="2771800" y="1600200"/>
            <a:ext cx="5915000" cy="4525963"/>
          </a:xfrm>
        </p:spPr>
        <p:txBody>
          <a:bodyPr>
            <a:normAutofit fontScale="77500" lnSpcReduction="20000"/>
          </a:bodyPr>
          <a:lstStyle/>
          <a:p>
            <a:pPr marL="0" indent="0" algn="just">
              <a:buNone/>
            </a:pPr>
            <a:r>
              <a:rPr lang="en-US" dirty="0" smtClean="0">
                <a:latin typeface="Arial" pitchFamily="34" charset="0"/>
                <a:cs typeface="Arial" pitchFamily="34" charset="0"/>
              </a:rPr>
              <a:t>– </a:t>
            </a:r>
            <a:r>
              <a:rPr lang="en-US" dirty="0">
                <a:latin typeface="Arial" pitchFamily="34" charset="0"/>
                <a:cs typeface="Arial" pitchFamily="34" charset="0"/>
              </a:rPr>
              <a:t>The Silent Way is often criticized of being a harsh method. The learner works in isolation and communication is lacking badly in a Silent Way classroom.</a:t>
            </a:r>
            <a:endParaRPr lang="ru-RU" dirty="0">
              <a:latin typeface="Arial" pitchFamily="34" charset="0"/>
              <a:cs typeface="Arial" pitchFamily="34" charset="0"/>
            </a:endParaRPr>
          </a:p>
          <a:p>
            <a:pPr marL="0" indent="0" algn="just">
              <a:buNone/>
            </a:pPr>
            <a:endParaRPr lang="en-US" dirty="0" smtClean="0">
              <a:latin typeface="Arial" pitchFamily="34" charset="0"/>
              <a:cs typeface="Arial" pitchFamily="34" charset="0"/>
            </a:endParaRPr>
          </a:p>
          <a:p>
            <a:pPr marL="0" indent="0" algn="just">
              <a:buNone/>
            </a:pPr>
            <a:r>
              <a:rPr lang="en-US" dirty="0" smtClean="0">
                <a:latin typeface="Arial" pitchFamily="34" charset="0"/>
                <a:cs typeface="Arial" pitchFamily="34" charset="0"/>
              </a:rPr>
              <a:t>– </a:t>
            </a:r>
            <a:r>
              <a:rPr lang="en-US" dirty="0">
                <a:latin typeface="Arial" pitchFamily="34" charset="0"/>
                <a:cs typeface="Arial" pitchFamily="34" charset="0"/>
              </a:rPr>
              <a:t>With minimum help on the part of the teacher, the Silent Way method may put the learning itself at stake. </a:t>
            </a:r>
            <a:endParaRPr lang="ru-RU" dirty="0">
              <a:latin typeface="Arial" pitchFamily="34" charset="0"/>
              <a:cs typeface="Arial" pitchFamily="34" charset="0"/>
            </a:endParaRPr>
          </a:p>
          <a:p>
            <a:pPr marL="0" indent="0" algn="just">
              <a:buNone/>
            </a:pPr>
            <a:endParaRPr lang="en-US" smtClean="0">
              <a:latin typeface="Arial" pitchFamily="34" charset="0"/>
              <a:cs typeface="Arial" pitchFamily="34" charset="0"/>
            </a:endParaRPr>
          </a:p>
          <a:p>
            <a:pPr marL="0" indent="0" algn="just">
              <a:buNone/>
            </a:pPr>
            <a:r>
              <a:rPr lang="en-US" smtClean="0">
                <a:latin typeface="Arial" pitchFamily="34" charset="0"/>
                <a:cs typeface="Arial" pitchFamily="34" charset="0"/>
              </a:rPr>
              <a:t>– </a:t>
            </a:r>
            <a:r>
              <a:rPr lang="en-US" dirty="0">
                <a:latin typeface="Arial" pitchFamily="34" charset="0"/>
                <a:cs typeface="Arial" pitchFamily="34" charset="0"/>
              </a:rPr>
              <a:t>The material (the rods and the charts) used in this method will certainly fail to introduce all aspects of language. Other materials will have to be introduced. </a:t>
            </a:r>
            <a:endParaRPr lang="ru-RU" dirty="0">
              <a:latin typeface="Arial" pitchFamily="34" charset="0"/>
              <a:cs typeface="Arial" pitchFamily="34" charset="0"/>
            </a:endParaRPr>
          </a:p>
          <a:p>
            <a:endParaRPr lang="ru-RU" dirty="0"/>
          </a:p>
        </p:txBody>
      </p:sp>
      <p:pic>
        <p:nvPicPr>
          <p:cNvPr id="4" name="Picture 2" descr="C:\Users\shef\Desktop\Logotip_KazNU.gif"/>
          <p:cNvPicPr>
            <a:picLocks noChangeAspect="1" noChangeArrowheads="1"/>
          </p:cNvPicPr>
          <p:nvPr/>
        </p:nvPicPr>
        <p:blipFill>
          <a:blip r:embed="rId2"/>
          <a:srcRect/>
          <a:stretch>
            <a:fillRect/>
          </a:stretch>
        </p:blipFill>
        <p:spPr bwMode="auto">
          <a:xfrm>
            <a:off x="107504" y="116632"/>
            <a:ext cx="1700861" cy="1714512"/>
          </a:xfrm>
          <a:prstGeom prst="rect">
            <a:avLst/>
          </a:prstGeom>
          <a:noFill/>
        </p:spPr>
      </p:pic>
    </p:spTree>
    <p:extLst>
      <p:ext uri="{BB962C8B-B14F-4D97-AF65-F5344CB8AC3E}">
        <p14:creationId xmlns:p14="http://schemas.microsoft.com/office/powerpoint/2010/main" val="3125602056"/>
      </p:ext>
    </p:extLst>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43808" y="274638"/>
            <a:ext cx="5842992" cy="1143000"/>
          </a:xfrm>
        </p:spPr>
        <p:txBody>
          <a:bodyPr>
            <a:normAutofit fontScale="90000"/>
          </a:bodyPr>
          <a:lstStyle/>
          <a:p>
            <a:r>
              <a:rPr lang="en-US" b="1" dirty="0"/>
              <a:t>Advantages</a:t>
            </a:r>
            <a:r>
              <a:rPr lang="en-US" dirty="0"/>
              <a:t> </a:t>
            </a:r>
            <a:r>
              <a:rPr lang="ru-RU" dirty="0"/>
              <a:t/>
            </a:r>
            <a:br>
              <a:rPr lang="ru-RU" dirty="0"/>
            </a:br>
            <a:endParaRPr lang="ru-RU" dirty="0"/>
          </a:p>
        </p:txBody>
      </p:sp>
      <p:sp>
        <p:nvSpPr>
          <p:cNvPr id="3" name="Объект 2"/>
          <p:cNvSpPr>
            <a:spLocks noGrp="1"/>
          </p:cNvSpPr>
          <p:nvPr>
            <p:ph idx="1"/>
          </p:nvPr>
        </p:nvSpPr>
        <p:spPr>
          <a:xfrm>
            <a:off x="2843808" y="1600200"/>
            <a:ext cx="5842992" cy="4525963"/>
          </a:xfrm>
        </p:spPr>
        <p:txBody>
          <a:bodyPr/>
          <a:lstStyle/>
          <a:p>
            <a:pPr marL="0" indent="0">
              <a:buNone/>
            </a:pPr>
            <a:r>
              <a:rPr lang="en-US" dirty="0" smtClean="0"/>
              <a:t>– </a:t>
            </a:r>
            <a:r>
              <a:rPr lang="en-US" b="1" dirty="0"/>
              <a:t>Learning through problem solving looks attractive especially because it fosters: </a:t>
            </a:r>
            <a:endParaRPr lang="ru-RU" b="1" dirty="0"/>
          </a:p>
          <a:p>
            <a:pPr marL="0" lvl="0" indent="0">
              <a:buNone/>
            </a:pPr>
            <a:r>
              <a:rPr lang="en-US" b="1" dirty="0"/>
              <a:t>– </a:t>
            </a:r>
            <a:r>
              <a:rPr lang="en-US" b="1" dirty="0" smtClean="0"/>
              <a:t>creativity</a:t>
            </a:r>
            <a:r>
              <a:rPr lang="en-US" b="1" dirty="0"/>
              <a:t>, </a:t>
            </a:r>
            <a:endParaRPr lang="ru-RU" b="1" dirty="0"/>
          </a:p>
          <a:p>
            <a:pPr marL="0" lvl="0" indent="0">
              <a:buNone/>
            </a:pPr>
            <a:r>
              <a:rPr lang="en-US" b="1" dirty="0"/>
              <a:t>–</a:t>
            </a:r>
            <a:r>
              <a:rPr lang="en-US" b="1" dirty="0" smtClean="0"/>
              <a:t> discovery</a:t>
            </a:r>
            <a:r>
              <a:rPr lang="en-US" b="1" dirty="0"/>
              <a:t>, </a:t>
            </a:r>
            <a:endParaRPr lang="ru-RU" b="1" dirty="0"/>
          </a:p>
          <a:p>
            <a:pPr marL="0" lvl="0" indent="0">
              <a:buNone/>
            </a:pPr>
            <a:r>
              <a:rPr lang="en-US" b="1" dirty="0"/>
              <a:t>– </a:t>
            </a:r>
            <a:r>
              <a:rPr lang="en-US" b="1" dirty="0" smtClean="0"/>
              <a:t>increase </a:t>
            </a:r>
            <a:r>
              <a:rPr lang="en-US" b="1" dirty="0"/>
              <a:t>in intelligent potency and </a:t>
            </a:r>
            <a:endParaRPr lang="ru-RU" b="1" dirty="0"/>
          </a:p>
          <a:p>
            <a:pPr marL="0" lvl="0" indent="0">
              <a:buNone/>
            </a:pPr>
            <a:r>
              <a:rPr lang="en-US" b="1" dirty="0"/>
              <a:t>– </a:t>
            </a:r>
            <a:r>
              <a:rPr lang="en-US" b="1" dirty="0" smtClean="0"/>
              <a:t>long </a:t>
            </a:r>
            <a:r>
              <a:rPr lang="en-US" b="1" dirty="0"/>
              <a:t>term memory. </a:t>
            </a:r>
            <a:endParaRPr lang="ru-RU" b="1" dirty="0"/>
          </a:p>
          <a:p>
            <a:endParaRPr lang="ru-RU" dirty="0"/>
          </a:p>
        </p:txBody>
      </p:sp>
      <p:pic>
        <p:nvPicPr>
          <p:cNvPr id="4" name="Picture 2" descr="C:\Users\shef\Desktop\Logotip_KazNU.gif"/>
          <p:cNvPicPr>
            <a:picLocks noChangeAspect="1" noChangeArrowheads="1"/>
          </p:cNvPicPr>
          <p:nvPr/>
        </p:nvPicPr>
        <p:blipFill>
          <a:blip r:embed="rId2"/>
          <a:srcRect/>
          <a:stretch>
            <a:fillRect/>
          </a:stretch>
        </p:blipFill>
        <p:spPr bwMode="auto">
          <a:xfrm>
            <a:off x="107504" y="116632"/>
            <a:ext cx="1700861" cy="1714512"/>
          </a:xfrm>
          <a:prstGeom prst="rect">
            <a:avLst/>
          </a:prstGeom>
          <a:noFill/>
        </p:spPr>
      </p:pic>
    </p:spTree>
    <p:extLst>
      <p:ext uri="{BB962C8B-B14F-4D97-AF65-F5344CB8AC3E}">
        <p14:creationId xmlns:p14="http://schemas.microsoft.com/office/powerpoint/2010/main" val="1308043776"/>
      </p:ext>
    </p:extLst>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1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8451" y="279402"/>
            <a:ext cx="1825277" cy="179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Заголовок 7"/>
          <p:cNvSpPr>
            <a:spLocks noGrp="1"/>
          </p:cNvSpPr>
          <p:nvPr>
            <p:ph type="title"/>
          </p:nvPr>
        </p:nvSpPr>
        <p:spPr>
          <a:xfrm>
            <a:off x="2699792" y="274638"/>
            <a:ext cx="5976664" cy="1143000"/>
          </a:xfrm>
        </p:spPr>
        <p:txBody>
          <a:bodyPr>
            <a:normAutofit fontScale="90000"/>
          </a:bodyPr>
          <a:lstStyle/>
          <a:p>
            <a:r>
              <a:rPr lang="en-US" b="1" dirty="0"/>
              <a:t>WHAT IS THE SILENT WAY?</a:t>
            </a:r>
            <a:endParaRPr lang="ru-RU" dirty="0"/>
          </a:p>
        </p:txBody>
      </p:sp>
      <p:sp>
        <p:nvSpPr>
          <p:cNvPr id="9" name="Объект 8"/>
          <p:cNvSpPr>
            <a:spLocks noGrp="1"/>
          </p:cNvSpPr>
          <p:nvPr>
            <p:ph idx="1"/>
          </p:nvPr>
        </p:nvSpPr>
        <p:spPr>
          <a:xfrm>
            <a:off x="2771800" y="1600200"/>
            <a:ext cx="5915000" cy="4525963"/>
          </a:xfrm>
        </p:spPr>
        <p:txBody>
          <a:bodyPr>
            <a:normAutofit/>
          </a:bodyPr>
          <a:lstStyle/>
          <a:p>
            <a:pPr algn="just">
              <a:buFont typeface="Wingdings" pitchFamily="2" charset="2"/>
              <a:buChar char="ü"/>
            </a:pPr>
            <a:r>
              <a:rPr lang="en-US" sz="2800" b="1" u="sng" dirty="0"/>
              <a:t>Silent Way </a:t>
            </a:r>
            <a:r>
              <a:rPr lang="en-US" sz="2800" dirty="0"/>
              <a:t>originated in the early 1970s and was the brainchild of the late </a:t>
            </a:r>
            <a:r>
              <a:rPr lang="en-US" sz="2800" b="1" u="sng" dirty="0"/>
              <a:t>Caleb </a:t>
            </a:r>
            <a:r>
              <a:rPr lang="en-US" sz="2800" b="1" u="sng" dirty="0" err="1"/>
              <a:t>Gattegno</a:t>
            </a:r>
            <a:r>
              <a:rPr lang="en-US" sz="2800" dirty="0"/>
              <a:t>. </a:t>
            </a:r>
            <a:endParaRPr lang="en-US" sz="2800" dirty="0" smtClean="0"/>
          </a:p>
          <a:p>
            <a:pPr marL="0" indent="0" algn="just">
              <a:buNone/>
            </a:pPr>
            <a:endParaRPr lang="en-US" sz="2800" dirty="0" smtClean="0"/>
          </a:p>
          <a:p>
            <a:pPr algn="just">
              <a:buFont typeface="Wingdings" pitchFamily="2" charset="2"/>
              <a:buChar char="ü"/>
            </a:pPr>
            <a:r>
              <a:rPr lang="en-US" sz="2800" dirty="0" smtClean="0"/>
              <a:t>The </a:t>
            </a:r>
            <a:r>
              <a:rPr lang="en-US" sz="2800" dirty="0"/>
              <a:t>last line of Benjamin Franklin’s famous quote about teaching and learning can be said to lie at the heart of Silent Way. </a:t>
            </a:r>
            <a:endParaRPr lang="ru-RU" sz="2800" dirty="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fontScale="90000"/>
          </a:bodyPr>
          <a:lstStyle/>
          <a:p>
            <a:r>
              <a:rPr lang="en-GB" altLang="el-GR" dirty="0" smtClean="0"/>
              <a:t>The silent way (Caleb </a:t>
            </a:r>
            <a:r>
              <a:rPr lang="en-GB" altLang="el-GR" dirty="0" err="1" smtClean="0"/>
              <a:t>Gattegno</a:t>
            </a:r>
            <a:r>
              <a:rPr lang="en-GB" altLang="el-GR" dirty="0" smtClean="0"/>
              <a:t>) (1/2)</a:t>
            </a:r>
          </a:p>
        </p:txBody>
      </p:sp>
      <p:sp>
        <p:nvSpPr>
          <p:cNvPr id="3" name="Content Placeholder 2"/>
          <p:cNvSpPr>
            <a:spLocks noGrp="1"/>
          </p:cNvSpPr>
          <p:nvPr>
            <p:ph idx="1"/>
          </p:nvPr>
        </p:nvSpPr>
        <p:spPr/>
        <p:txBody>
          <a:bodyPr/>
          <a:lstStyle/>
          <a:p>
            <a:pPr eaLnBrk="1" hangingPunct="1"/>
            <a:r>
              <a:rPr lang="en-GB" altLang="el-GR" sz="2800" dirty="0" smtClean="0"/>
              <a:t>Characterized by a problem-solving approach.</a:t>
            </a:r>
          </a:p>
          <a:p>
            <a:pPr eaLnBrk="1" hangingPunct="1"/>
            <a:r>
              <a:rPr lang="en-GB" altLang="el-GR" sz="2800" dirty="0" smtClean="0"/>
              <a:t>Develops independence and autonomy and encourages students to cooperate with each other.</a:t>
            </a:r>
          </a:p>
          <a:p>
            <a:pPr lvl="1" eaLnBrk="1" hangingPunct="1"/>
            <a:r>
              <a:rPr lang="en-GB" altLang="el-GR" sz="2400" dirty="0" smtClean="0"/>
              <a:t>Learning is facilitated if the learner discovers or creates rather than remembers and repeats what is to be learned.</a:t>
            </a:r>
          </a:p>
          <a:p>
            <a:pPr lvl="1" eaLnBrk="1" hangingPunct="1"/>
            <a:r>
              <a:rPr lang="en-GB" altLang="el-GR" sz="2400" dirty="0" smtClean="0"/>
              <a:t>Learning is facilitated by accompanying (mediating) physical objects).</a:t>
            </a:r>
          </a:p>
          <a:p>
            <a:pPr lvl="1" eaLnBrk="1" hangingPunct="1"/>
            <a:r>
              <a:rPr lang="en-GB" altLang="el-GR" sz="2400" dirty="0" smtClean="0"/>
              <a:t>Learning is facilitated by problem solving the material to be learned.</a:t>
            </a:r>
            <a:endParaRPr lang="en-GB" altLang="el-GR" dirty="0" smtClean="0"/>
          </a:p>
        </p:txBody>
      </p:sp>
    </p:spTree>
    <p:custDataLst>
      <p:tags r:id="rId1"/>
    </p:custDataLst>
    <p:extLst>
      <p:ext uri="{BB962C8B-B14F-4D97-AF65-F5344CB8AC3E}">
        <p14:creationId xmlns:p14="http://schemas.microsoft.com/office/powerpoint/2010/main" val="875188618"/>
      </p:ext>
    </p:extLst>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GB" altLang="el-GR" dirty="0" smtClean="0"/>
              <a:t>Typical techniques (1/3)</a:t>
            </a:r>
          </a:p>
        </p:txBody>
      </p:sp>
      <p:sp>
        <p:nvSpPr>
          <p:cNvPr id="3" name="Content Placeholder 2"/>
          <p:cNvSpPr>
            <a:spLocks noGrp="1"/>
          </p:cNvSpPr>
          <p:nvPr>
            <p:ph idx="1"/>
          </p:nvPr>
        </p:nvSpPr>
        <p:spPr/>
        <p:txBody>
          <a:bodyPr>
            <a:noAutofit/>
          </a:bodyPr>
          <a:lstStyle/>
          <a:p>
            <a:r>
              <a:rPr lang="en-GB" altLang="el-GR" sz="2800" b="1" dirty="0" smtClean="0"/>
              <a:t>Sound-Colour Chart</a:t>
            </a:r>
            <a:r>
              <a:rPr lang="en-GB" altLang="el-GR" sz="2800" dirty="0" smtClean="0"/>
              <a:t>: The teacher refers students to a color-coded wall chart depicting individual sounds in the target  language - students use this to point out and build words with correct pronunciation.</a:t>
            </a:r>
          </a:p>
          <a:p>
            <a:r>
              <a:rPr lang="en-GB" altLang="el-GR" sz="2800" b="1" dirty="0" smtClean="0"/>
              <a:t>Teacher's Silence</a:t>
            </a:r>
            <a:r>
              <a:rPr lang="en-GB" altLang="el-GR" sz="2800" dirty="0" smtClean="0"/>
              <a:t>: Teacher is generally silent, only giving help when it is absolutely necessary.</a:t>
            </a:r>
          </a:p>
          <a:p>
            <a:r>
              <a:rPr lang="en-GB" altLang="el-GR" sz="2800" b="1" dirty="0" smtClean="0"/>
              <a:t>Peer Correction</a:t>
            </a:r>
            <a:r>
              <a:rPr lang="en-GB" altLang="el-GR" sz="2800" dirty="0" smtClean="0"/>
              <a:t>: Students encouraged to help each other in a cooperative and not competitive spirit.</a:t>
            </a:r>
          </a:p>
          <a:p>
            <a:pPr eaLnBrk="1" hangingPunct="1">
              <a:buFontTx/>
              <a:buNone/>
            </a:pPr>
            <a:r>
              <a:rPr lang="en-GB" altLang="el-GR" sz="2800" dirty="0" smtClean="0"/>
              <a:t/>
            </a:r>
            <a:br>
              <a:rPr lang="en-GB" altLang="el-GR" sz="2800" dirty="0" smtClean="0"/>
            </a:br>
            <a:endParaRPr lang="en-GB" altLang="el-GR" sz="2800" dirty="0" smtClean="0"/>
          </a:p>
          <a:p>
            <a:pPr eaLnBrk="1" hangingPunct="1">
              <a:buFontTx/>
              <a:buNone/>
            </a:pPr>
            <a:r>
              <a:rPr lang="en-GB" altLang="el-GR" sz="2800" dirty="0" smtClean="0"/>
              <a:t/>
            </a:r>
            <a:br>
              <a:rPr lang="en-GB" altLang="el-GR" sz="2800" dirty="0" smtClean="0"/>
            </a:br>
            <a:endParaRPr lang="en-GB" altLang="el-GR" sz="2800" dirty="0" smtClean="0"/>
          </a:p>
          <a:p>
            <a:pPr eaLnBrk="1" hangingPunct="1"/>
            <a:endParaRPr lang="en-GB" altLang="el-GR" sz="2800" dirty="0" smtClean="0"/>
          </a:p>
        </p:txBody>
      </p:sp>
    </p:spTree>
    <p:custDataLst>
      <p:tags r:id="rId1"/>
    </p:custDataLst>
    <p:extLst>
      <p:ext uri="{BB962C8B-B14F-4D97-AF65-F5344CB8AC3E}">
        <p14:creationId xmlns:p14="http://schemas.microsoft.com/office/powerpoint/2010/main" val="3620019437"/>
      </p:ext>
    </p:extLst>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GB" altLang="el-GR" dirty="0" smtClean="0"/>
              <a:t>Typical techniques (2/3)</a:t>
            </a:r>
          </a:p>
        </p:txBody>
      </p:sp>
      <p:sp>
        <p:nvSpPr>
          <p:cNvPr id="3" name="Content Placeholder 2"/>
          <p:cNvSpPr>
            <a:spLocks noGrp="1"/>
          </p:cNvSpPr>
          <p:nvPr>
            <p:ph idx="1"/>
          </p:nvPr>
        </p:nvSpPr>
        <p:spPr/>
        <p:txBody>
          <a:bodyPr>
            <a:noAutofit/>
          </a:bodyPr>
          <a:lstStyle/>
          <a:p>
            <a:r>
              <a:rPr lang="en-GB" altLang="el-GR" sz="2800" b="1" dirty="0" smtClean="0"/>
              <a:t>Self-correction Gestures</a:t>
            </a:r>
            <a:r>
              <a:rPr lang="en-GB" altLang="el-GR" sz="2800" dirty="0" smtClean="0"/>
              <a:t>: Teacher uses hands to indicate that something is incorrect or needs changing - e.g.. using fingers as words then touching the finger/word that is in need of correction.</a:t>
            </a:r>
          </a:p>
          <a:p>
            <a:r>
              <a:rPr lang="en-GB" altLang="el-GR" sz="2800" b="1" dirty="0" smtClean="0"/>
              <a:t>Word Chart</a:t>
            </a:r>
            <a:r>
              <a:rPr lang="en-GB" altLang="el-GR" sz="2800" dirty="0" smtClean="0"/>
              <a:t>: Words are depicted on charts, the sounds in each word corresponding in colour to the Sound-Colour Chart described above - students use this to build sentences.</a:t>
            </a:r>
          </a:p>
          <a:p>
            <a:pPr eaLnBrk="1" hangingPunct="1">
              <a:buFontTx/>
              <a:buNone/>
            </a:pPr>
            <a:r>
              <a:rPr lang="en-GB" altLang="el-GR" sz="2800" dirty="0" smtClean="0"/>
              <a:t/>
            </a:r>
            <a:br>
              <a:rPr lang="en-GB" altLang="el-GR" sz="2800" dirty="0" smtClean="0"/>
            </a:br>
            <a:endParaRPr lang="en-GB" altLang="el-GR" sz="2800" dirty="0" smtClean="0"/>
          </a:p>
          <a:p>
            <a:pPr eaLnBrk="1" hangingPunct="1">
              <a:buFontTx/>
              <a:buNone/>
            </a:pPr>
            <a:r>
              <a:rPr lang="en-GB" altLang="el-GR" sz="2800" dirty="0" smtClean="0"/>
              <a:t/>
            </a:r>
            <a:br>
              <a:rPr lang="en-GB" altLang="el-GR" sz="2800" dirty="0" smtClean="0"/>
            </a:br>
            <a:endParaRPr lang="en-GB" altLang="el-GR" sz="2800" dirty="0" smtClean="0"/>
          </a:p>
          <a:p>
            <a:pPr eaLnBrk="1" hangingPunct="1"/>
            <a:endParaRPr lang="en-GB" altLang="el-GR" sz="2800" dirty="0" smtClean="0"/>
          </a:p>
        </p:txBody>
      </p:sp>
    </p:spTree>
    <p:custDataLst>
      <p:tags r:id="rId1"/>
    </p:custDataLst>
    <p:extLst>
      <p:ext uri="{BB962C8B-B14F-4D97-AF65-F5344CB8AC3E}">
        <p14:creationId xmlns:p14="http://schemas.microsoft.com/office/powerpoint/2010/main" val="1724974393"/>
      </p:ext>
    </p:extLst>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GB" altLang="el-GR" dirty="0" smtClean="0"/>
              <a:t>Typical techniques (3/3)</a:t>
            </a:r>
          </a:p>
        </p:txBody>
      </p:sp>
      <p:sp>
        <p:nvSpPr>
          <p:cNvPr id="3" name="Content Placeholder 2"/>
          <p:cNvSpPr>
            <a:spLocks noGrp="1"/>
          </p:cNvSpPr>
          <p:nvPr>
            <p:ph idx="1"/>
          </p:nvPr>
        </p:nvSpPr>
        <p:spPr/>
        <p:txBody>
          <a:bodyPr>
            <a:noAutofit/>
          </a:bodyPr>
          <a:lstStyle/>
          <a:p>
            <a:r>
              <a:rPr lang="en-GB" altLang="el-GR" sz="2800" b="1" dirty="0" smtClean="0"/>
              <a:t>Fidel Chart</a:t>
            </a:r>
            <a:r>
              <a:rPr lang="en-GB" altLang="el-GR" sz="2800" dirty="0" smtClean="0"/>
              <a:t>: A chart that is color-coded according to the sound-colour chart but includes the various English  spellings so that they can be directly related to actual sounds.</a:t>
            </a:r>
            <a:br>
              <a:rPr lang="en-GB" altLang="el-GR" sz="2800" dirty="0" smtClean="0"/>
            </a:br>
            <a:endParaRPr lang="en-GB" altLang="el-GR" sz="2800" dirty="0" smtClean="0"/>
          </a:p>
          <a:p>
            <a:pPr eaLnBrk="1" hangingPunct="1">
              <a:buFontTx/>
              <a:buNone/>
            </a:pPr>
            <a:r>
              <a:rPr lang="en-GB" altLang="el-GR" sz="2800" dirty="0" smtClean="0"/>
              <a:t/>
            </a:r>
            <a:br>
              <a:rPr lang="en-GB" altLang="el-GR" sz="2800" dirty="0" smtClean="0"/>
            </a:br>
            <a:endParaRPr lang="en-GB" altLang="el-GR" sz="2800" dirty="0" smtClean="0"/>
          </a:p>
          <a:p>
            <a:pPr eaLnBrk="1" hangingPunct="1"/>
            <a:endParaRPr lang="en-GB" altLang="el-GR" sz="2800" dirty="0" smtClean="0"/>
          </a:p>
        </p:txBody>
      </p:sp>
    </p:spTree>
    <p:custDataLst>
      <p:tags r:id="rId1"/>
    </p:custDataLst>
    <p:extLst>
      <p:ext uri="{BB962C8B-B14F-4D97-AF65-F5344CB8AC3E}">
        <p14:creationId xmlns:p14="http://schemas.microsoft.com/office/powerpoint/2010/main" val="1348064773"/>
      </p:ext>
    </p:extLst>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19872" y="476672"/>
            <a:ext cx="5266928" cy="1152128"/>
          </a:xfrm>
        </p:spPr>
        <p:txBody>
          <a:bodyPr>
            <a:normAutofit fontScale="90000"/>
          </a:bodyPr>
          <a:lstStyle/>
          <a:p>
            <a:r>
              <a:rPr lang="en-US" dirty="0"/>
              <a:t>The three basic tenets of the approach </a:t>
            </a:r>
            <a:r>
              <a:rPr lang="en-US" dirty="0" smtClean="0"/>
              <a:t>are:</a:t>
            </a:r>
            <a:endParaRPr lang="ru-RU" dirty="0"/>
          </a:p>
        </p:txBody>
      </p:sp>
      <p:sp>
        <p:nvSpPr>
          <p:cNvPr id="3" name="Содержимое 2"/>
          <p:cNvSpPr>
            <a:spLocks noGrp="1"/>
          </p:cNvSpPr>
          <p:nvPr>
            <p:ph idx="1"/>
          </p:nvPr>
        </p:nvSpPr>
        <p:spPr>
          <a:xfrm>
            <a:off x="3275856" y="1772816"/>
            <a:ext cx="5410944" cy="4353348"/>
          </a:xfrm>
        </p:spPr>
        <p:txBody>
          <a:bodyPr>
            <a:normAutofit/>
          </a:bodyPr>
          <a:lstStyle/>
          <a:p>
            <a:pPr>
              <a:buNone/>
            </a:pPr>
            <a:r>
              <a:rPr lang="en-US" sz="1800" dirty="0" smtClean="0">
                <a:latin typeface="Arial" pitchFamily="34" charset="0"/>
                <a:cs typeface="Arial" pitchFamily="34" charset="0"/>
              </a:rPr>
              <a:t>      </a:t>
            </a:r>
            <a:endParaRPr lang="ru-RU" dirty="0"/>
          </a:p>
        </p:txBody>
      </p:sp>
      <p:pic>
        <p:nvPicPr>
          <p:cNvPr id="6" name="Рисунок 1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8451" y="279402"/>
            <a:ext cx="1825277" cy="179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Схема 4"/>
          <p:cNvGraphicFramePr/>
          <p:nvPr>
            <p:extLst>
              <p:ext uri="{D42A27DB-BD31-4B8C-83A1-F6EECF244321}">
                <p14:modId xmlns:p14="http://schemas.microsoft.com/office/powerpoint/2010/main" val="1194468203"/>
              </p:ext>
            </p:extLst>
          </p:nvPr>
        </p:nvGraphicFramePr>
        <p:xfrm>
          <a:off x="3275856" y="1772816"/>
          <a:ext cx="5616624" cy="43924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3768" y="476672"/>
            <a:ext cx="6203032" cy="1080120"/>
          </a:xfrm>
        </p:spPr>
        <p:txBody>
          <a:bodyPr>
            <a:normAutofit/>
          </a:bodyPr>
          <a:lstStyle/>
          <a:p>
            <a:r>
              <a:rPr lang="en-US" b="1" dirty="0" smtClean="0"/>
              <a:t>Silent way method</a:t>
            </a:r>
            <a:endParaRPr lang="ru-RU" b="1" dirty="0"/>
          </a:p>
        </p:txBody>
      </p:sp>
      <p:sp>
        <p:nvSpPr>
          <p:cNvPr id="3" name="Содержимое 2"/>
          <p:cNvSpPr>
            <a:spLocks noGrp="1"/>
          </p:cNvSpPr>
          <p:nvPr>
            <p:ph idx="1"/>
          </p:nvPr>
        </p:nvSpPr>
        <p:spPr>
          <a:xfrm>
            <a:off x="2843808" y="1928802"/>
            <a:ext cx="5832648" cy="4452526"/>
          </a:xfrm>
        </p:spPr>
        <p:txBody>
          <a:bodyPr>
            <a:normAutofit/>
          </a:bodyPr>
          <a:lstStyle/>
          <a:p>
            <a:pPr algn="just">
              <a:buNone/>
            </a:pPr>
            <a:endParaRPr lang="en-US" sz="1800" dirty="0" smtClean="0"/>
          </a:p>
          <a:p>
            <a:pPr algn="just">
              <a:buNone/>
            </a:pPr>
            <a:r>
              <a:rPr lang="en-US" sz="2800" dirty="0" smtClean="0">
                <a:latin typeface="Arial" pitchFamily="34" charset="0"/>
                <a:cs typeface="Arial" pitchFamily="34" charset="0"/>
              </a:rPr>
              <a:t>   The </a:t>
            </a:r>
            <a:r>
              <a:rPr lang="en-US" sz="2800" dirty="0">
                <a:latin typeface="Arial" pitchFamily="34" charset="0"/>
                <a:cs typeface="Arial" pitchFamily="34" charset="0"/>
              </a:rPr>
              <a:t>use of the word "</a:t>
            </a:r>
            <a:r>
              <a:rPr lang="en-US" sz="2800" b="1" dirty="0">
                <a:latin typeface="Arial" pitchFamily="34" charset="0"/>
                <a:cs typeface="Arial" pitchFamily="34" charset="0"/>
              </a:rPr>
              <a:t>silent</a:t>
            </a:r>
            <a:r>
              <a:rPr lang="en-US" sz="2800" dirty="0">
                <a:latin typeface="Arial" pitchFamily="34" charset="0"/>
                <a:cs typeface="Arial" pitchFamily="34" charset="0"/>
              </a:rPr>
              <a:t>" is also significant, as Silent Way is based on the premise that the teacher should be as silent as possible in the classroom in order to encourage the learner to produce as much language as possible.</a:t>
            </a:r>
            <a:r>
              <a:rPr lang="en-US" sz="2800" dirty="0" smtClean="0">
                <a:latin typeface="Arial" pitchFamily="34" charset="0"/>
                <a:cs typeface="Arial" pitchFamily="34" charset="0"/>
              </a:rPr>
              <a:t/>
            </a:r>
            <a:br>
              <a:rPr lang="en-US" sz="2800" dirty="0" smtClean="0">
                <a:latin typeface="Arial" pitchFamily="34" charset="0"/>
                <a:cs typeface="Arial" pitchFamily="34" charset="0"/>
              </a:rPr>
            </a:br>
            <a:endParaRPr lang="ru-RU" sz="2800" dirty="0">
              <a:latin typeface="Arial" pitchFamily="34" charset="0"/>
              <a:cs typeface="Arial" pitchFamily="34" charset="0"/>
            </a:endParaRPr>
          </a:p>
        </p:txBody>
      </p:sp>
      <p:pic>
        <p:nvPicPr>
          <p:cNvPr id="4" name="Picture 2" descr="C:\Users\shef\Desktop\Logotip_KazNU.gif"/>
          <p:cNvPicPr>
            <a:picLocks noChangeAspect="1" noChangeArrowheads="1"/>
          </p:cNvPicPr>
          <p:nvPr/>
        </p:nvPicPr>
        <p:blipFill>
          <a:blip r:embed="rId2"/>
          <a:srcRect/>
          <a:stretch>
            <a:fillRect/>
          </a:stretch>
        </p:blipFill>
        <p:spPr bwMode="auto">
          <a:xfrm>
            <a:off x="218057" y="476672"/>
            <a:ext cx="1700861" cy="1714512"/>
          </a:xfrm>
          <a:prstGeom prst="rect">
            <a:avLst/>
          </a:prstGeom>
          <a:noFill/>
        </p:spPr>
      </p:pic>
      <p:sp>
        <p:nvSpPr>
          <p:cNvPr id="8194" name="AutoShape 2" descr="Картинки по запросу teachingwriti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8196" name="AutoShape 4" descr="Картинки по запросу teachingwriti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Tree>
  </p:cSld>
  <p:clrMapOvr>
    <a:masterClrMapping/>
  </p:clrMapOvr>
  <p:transition>
    <p:wipe dir="d"/>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403</TotalTime>
  <Words>1338</Words>
  <Application>Microsoft Office PowerPoint</Application>
  <PresentationFormat>Экран (4:3)</PresentationFormat>
  <Paragraphs>101</Paragraphs>
  <Slides>21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Тема Office</vt:lpstr>
      <vt:lpstr>AL-FARABI KAZAKH NATIONAL UNIVERSITY</vt:lpstr>
      <vt:lpstr> TEACHING APPROACHES: WHAT IS THE SILENT WAY?  </vt:lpstr>
      <vt:lpstr>WHAT IS THE SILENT WAY?</vt:lpstr>
      <vt:lpstr>The silent way (Caleb Gattegno) (1/2)</vt:lpstr>
      <vt:lpstr>Typical techniques (1/3)</vt:lpstr>
      <vt:lpstr>Typical techniques (2/3)</vt:lpstr>
      <vt:lpstr>Typical techniques (3/3)</vt:lpstr>
      <vt:lpstr>The three basic tenets of the approach are:</vt:lpstr>
      <vt:lpstr>Silent way method</vt:lpstr>
      <vt:lpstr>Objectives of Silent way</vt:lpstr>
      <vt:lpstr>Gattegno discusses the following kinds of objectives as appropriate for a language course at an elementary level:  </vt:lpstr>
      <vt:lpstr> Gattegno discusses the following kinds of objectives as appropriate for a language course at an elementary level: </vt:lpstr>
      <vt:lpstr>The structural patterns of the target language are presented by the teacher and the grammar “rules” of the language are learnt inductively by the learners. </vt:lpstr>
      <vt:lpstr>Презентация PowerPoint</vt:lpstr>
      <vt:lpstr>Silent way</vt:lpstr>
      <vt:lpstr>Презентация PowerPoint</vt:lpstr>
      <vt:lpstr>Презентация PowerPoint</vt:lpstr>
      <vt:lpstr>Features of Silent Way </vt:lpstr>
      <vt:lpstr> Types of learning and teaching activities  </vt:lpstr>
      <vt:lpstr>Disadvantages  </vt:lpstr>
      <vt:lpstr>Advantages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writing</dc:title>
  <dc:creator>shef</dc:creator>
  <cp:lastModifiedBy>User</cp:lastModifiedBy>
  <cp:revision>31</cp:revision>
  <dcterms:created xsi:type="dcterms:W3CDTF">2019-11-18T07:12:20Z</dcterms:created>
  <dcterms:modified xsi:type="dcterms:W3CDTF">2023-04-03T15:14:28Z</dcterms:modified>
</cp:coreProperties>
</file>